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269" r:id="rId2"/>
    <p:sldId id="276" r:id="rId3"/>
    <p:sldId id="258" r:id="rId4"/>
    <p:sldId id="279" r:id="rId5"/>
    <p:sldId id="280" r:id="rId6"/>
    <p:sldId id="278" r:id="rId7"/>
    <p:sldId id="283" r:id="rId8"/>
    <p:sldId id="290" r:id="rId9"/>
    <p:sldId id="287" r:id="rId10"/>
    <p:sldId id="289" r:id="rId11"/>
    <p:sldId id="281" r:id="rId12"/>
    <p:sldId id="285" r:id="rId13"/>
    <p:sldId id="277" r:id="rId14"/>
    <p:sldId id="284" r:id="rId15"/>
    <p:sldId id="286" r:id="rId16"/>
    <p:sldId id="288" r:id="rId17"/>
    <p:sldId id="267" r:id="rId18"/>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Raleway Light" pitchFamily="34" charset="0"/>
        <a:ea typeface="+mn-ea"/>
        <a:cs typeface="+mn-cs"/>
      </a:defRPr>
    </a:lvl1pPr>
    <a:lvl2pPr marL="457200" algn="l" rtl="0" eaLnBrk="0" fontAlgn="base" hangingPunct="0">
      <a:spcBef>
        <a:spcPct val="0"/>
      </a:spcBef>
      <a:spcAft>
        <a:spcPct val="0"/>
      </a:spcAft>
      <a:defRPr kern="1200">
        <a:solidFill>
          <a:schemeClr val="tx1"/>
        </a:solidFill>
        <a:latin typeface="Raleway Light" pitchFamily="34" charset="0"/>
        <a:ea typeface="+mn-ea"/>
        <a:cs typeface="+mn-cs"/>
      </a:defRPr>
    </a:lvl2pPr>
    <a:lvl3pPr marL="914400" algn="l" rtl="0" eaLnBrk="0" fontAlgn="base" hangingPunct="0">
      <a:spcBef>
        <a:spcPct val="0"/>
      </a:spcBef>
      <a:spcAft>
        <a:spcPct val="0"/>
      </a:spcAft>
      <a:defRPr kern="1200">
        <a:solidFill>
          <a:schemeClr val="tx1"/>
        </a:solidFill>
        <a:latin typeface="Raleway Light" pitchFamily="34" charset="0"/>
        <a:ea typeface="+mn-ea"/>
        <a:cs typeface="+mn-cs"/>
      </a:defRPr>
    </a:lvl3pPr>
    <a:lvl4pPr marL="1371600" algn="l" rtl="0" eaLnBrk="0" fontAlgn="base" hangingPunct="0">
      <a:spcBef>
        <a:spcPct val="0"/>
      </a:spcBef>
      <a:spcAft>
        <a:spcPct val="0"/>
      </a:spcAft>
      <a:defRPr kern="1200">
        <a:solidFill>
          <a:schemeClr val="tx1"/>
        </a:solidFill>
        <a:latin typeface="Raleway Light" pitchFamily="34" charset="0"/>
        <a:ea typeface="+mn-ea"/>
        <a:cs typeface="+mn-cs"/>
      </a:defRPr>
    </a:lvl4pPr>
    <a:lvl5pPr marL="1828800" algn="l" rtl="0" eaLnBrk="0" fontAlgn="base" hangingPunct="0">
      <a:spcBef>
        <a:spcPct val="0"/>
      </a:spcBef>
      <a:spcAft>
        <a:spcPct val="0"/>
      </a:spcAft>
      <a:defRPr kern="1200">
        <a:solidFill>
          <a:schemeClr val="tx1"/>
        </a:solidFill>
        <a:latin typeface="Raleway Light" pitchFamily="34" charset="0"/>
        <a:ea typeface="+mn-ea"/>
        <a:cs typeface="+mn-cs"/>
      </a:defRPr>
    </a:lvl5pPr>
    <a:lvl6pPr marL="2286000" algn="l" defTabSz="914400" rtl="0" eaLnBrk="1" latinLnBrk="0" hangingPunct="1">
      <a:defRPr kern="1200">
        <a:solidFill>
          <a:schemeClr val="tx1"/>
        </a:solidFill>
        <a:latin typeface="Raleway Light" pitchFamily="34" charset="0"/>
        <a:ea typeface="+mn-ea"/>
        <a:cs typeface="+mn-cs"/>
      </a:defRPr>
    </a:lvl6pPr>
    <a:lvl7pPr marL="2743200" algn="l" defTabSz="914400" rtl="0" eaLnBrk="1" latinLnBrk="0" hangingPunct="1">
      <a:defRPr kern="1200">
        <a:solidFill>
          <a:schemeClr val="tx1"/>
        </a:solidFill>
        <a:latin typeface="Raleway Light" pitchFamily="34" charset="0"/>
        <a:ea typeface="+mn-ea"/>
        <a:cs typeface="+mn-cs"/>
      </a:defRPr>
    </a:lvl7pPr>
    <a:lvl8pPr marL="3200400" algn="l" defTabSz="914400" rtl="0" eaLnBrk="1" latinLnBrk="0" hangingPunct="1">
      <a:defRPr kern="1200">
        <a:solidFill>
          <a:schemeClr val="tx1"/>
        </a:solidFill>
        <a:latin typeface="Raleway Light" pitchFamily="34" charset="0"/>
        <a:ea typeface="+mn-ea"/>
        <a:cs typeface="+mn-cs"/>
      </a:defRPr>
    </a:lvl8pPr>
    <a:lvl9pPr marL="3657600" algn="l" defTabSz="914400" rtl="0" eaLnBrk="1" latinLnBrk="0" hangingPunct="1">
      <a:defRPr kern="1200">
        <a:solidFill>
          <a:schemeClr val="tx1"/>
        </a:solidFill>
        <a:latin typeface="Raleway Light"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pos="7152">
          <p15:clr>
            <a:srgbClr val="A4A3A4"/>
          </p15:clr>
        </p15:guide>
        <p15:guide id="4" pos="528">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ola Pasca" initials="PP" lastIdx="1" clrIdx="0">
    <p:extLst>
      <p:ext uri="{19B8F6BF-5375-455C-9EA6-DF929625EA0E}">
        <p15:presenceInfo xmlns:p15="http://schemas.microsoft.com/office/powerpoint/2012/main" userId="e2fdc099747ac03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14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CDB8ED-12F3-4861-927A-437E4FBCD1C7}" v="373" dt="2020-09-09T09:53:02.9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291" autoAdjust="0"/>
  </p:normalViewPr>
  <p:slideViewPr>
    <p:cSldViewPr snapToGrid="0">
      <p:cViewPr varScale="1">
        <p:scale>
          <a:sx n="69" d="100"/>
          <a:sy n="69" d="100"/>
        </p:scale>
        <p:origin x="756" y="78"/>
      </p:cViewPr>
      <p:guideLst>
        <p:guide orient="horz" pos="2160"/>
        <p:guide pos="3840"/>
        <p:guide pos="7152"/>
        <p:guide pos="528"/>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0"/>
    </p:cViewPr>
  </p:sorterViewPr>
  <p:notesViewPr>
    <p:cSldViewPr snapToGrid="0">
      <p:cViewPr varScale="1">
        <p:scale>
          <a:sx n="55" d="100"/>
          <a:sy n="55" d="100"/>
        </p:scale>
        <p:origin x="288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33C0D3E-9A93-4A18-A744-C0940C3228E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a:extLst>
              <a:ext uri="{FF2B5EF4-FFF2-40B4-BE49-F238E27FC236}">
                <a16:creationId xmlns:a16="http://schemas.microsoft.com/office/drawing/2014/main" id="{C954EE96-5BA1-471F-B6DF-F293E0A0E62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4A3A1139-9CA9-4EDC-B0F0-992C5C9B788A}" type="datetimeFigureOut">
              <a:rPr lang="en-GB"/>
              <a:pPr>
                <a:defRPr/>
              </a:pPr>
              <a:t>12/01/2021</a:t>
            </a:fld>
            <a:endParaRPr lang="en-GB"/>
          </a:p>
        </p:txBody>
      </p:sp>
      <p:sp>
        <p:nvSpPr>
          <p:cNvPr id="4" name="Footer Placeholder 3">
            <a:extLst>
              <a:ext uri="{FF2B5EF4-FFF2-40B4-BE49-F238E27FC236}">
                <a16:creationId xmlns:a16="http://schemas.microsoft.com/office/drawing/2014/main" id="{F4F9CEC4-1A53-4228-A4D5-6D023E5F834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GB"/>
          </a:p>
        </p:txBody>
      </p:sp>
      <p:sp>
        <p:nvSpPr>
          <p:cNvPr id="5" name="Slide Number Placeholder 4">
            <a:extLst>
              <a:ext uri="{FF2B5EF4-FFF2-40B4-BE49-F238E27FC236}">
                <a16:creationId xmlns:a16="http://schemas.microsoft.com/office/drawing/2014/main" id="{46338CA1-BF8F-4DFD-9BE0-55FFB379F38A}"/>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2EB63CCB-6DD2-4774-9B52-602E30D1873B}" type="slidenum">
              <a:rPr lang="en-GB" altLang="it-IT"/>
              <a:pPr>
                <a:defRPr/>
              </a:pPr>
              <a:t>‹#›</a:t>
            </a:fld>
            <a:endParaRPr lang="en-GB" altLang="it-IT"/>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0DBB004-2F76-47FC-84CB-D9C3B064F57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a:extLst>
              <a:ext uri="{FF2B5EF4-FFF2-40B4-BE49-F238E27FC236}">
                <a16:creationId xmlns:a16="http://schemas.microsoft.com/office/drawing/2014/main" id="{49C64E47-7237-47AD-9B20-06340A18CCEB}"/>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4EC0E7F9-DD2C-4A43-A730-ECECC3CDDECB}" type="datetimeFigureOut">
              <a:rPr lang="en-GB"/>
              <a:pPr>
                <a:defRPr/>
              </a:pPr>
              <a:t>12/01/2021</a:t>
            </a:fld>
            <a:endParaRPr lang="en-GB"/>
          </a:p>
        </p:txBody>
      </p:sp>
      <p:sp>
        <p:nvSpPr>
          <p:cNvPr id="4" name="Slide Image Placeholder 3">
            <a:extLst>
              <a:ext uri="{FF2B5EF4-FFF2-40B4-BE49-F238E27FC236}">
                <a16:creationId xmlns:a16="http://schemas.microsoft.com/office/drawing/2014/main" id="{16094F93-61AE-430D-81E9-1DDE64BAAC5E}"/>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47E64083-5881-4531-A07F-670C28A4A4AC}"/>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C354CBB9-1297-4B77-8E08-FCFA1C3E6F6C}"/>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GB"/>
          </a:p>
        </p:txBody>
      </p:sp>
      <p:sp>
        <p:nvSpPr>
          <p:cNvPr id="7" name="Slide Number Placeholder 6">
            <a:extLst>
              <a:ext uri="{FF2B5EF4-FFF2-40B4-BE49-F238E27FC236}">
                <a16:creationId xmlns:a16="http://schemas.microsoft.com/office/drawing/2014/main" id="{8B868B92-85F8-485B-A604-AB25D73A1D78}"/>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FDA3AAD5-E443-4C13-8EA5-344AB7FA156B}" type="slidenum">
              <a:rPr lang="en-GB" altLang="it-IT"/>
              <a:pPr>
                <a:defRPr/>
              </a:pPr>
              <a:t>‹#›</a:t>
            </a:fld>
            <a:endParaRPr lang="en-GB"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82906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2DE8E285-8930-4D37-9055-F17B670B7A9B}"/>
              </a:ext>
            </a:extLst>
          </p:cNvPr>
          <p:cNvSpPr/>
          <p:nvPr userDrawn="1"/>
        </p:nvSpPr>
        <p:spPr>
          <a:xfrm>
            <a:off x="11495088" y="322263"/>
            <a:ext cx="434975" cy="43338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2045948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2609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Picture Placeholder 3"/>
          <p:cNvSpPr>
            <a:spLocks noGrp="1"/>
          </p:cNvSpPr>
          <p:nvPr>
            <p:ph type="pic" sz="quarter" idx="10"/>
          </p:nvPr>
        </p:nvSpPr>
        <p:spPr>
          <a:xfrm>
            <a:off x="0" y="0"/>
            <a:ext cx="12192000" cy="6858000"/>
          </a:xfrm>
          <a:custGeom>
            <a:avLst/>
            <a:gdLst>
              <a:gd name="connsiteX0" fmla="*/ 0 w 10515600"/>
              <a:gd name="connsiteY0" fmla="*/ 0 h 5915024"/>
              <a:gd name="connsiteX1" fmla="*/ 10515600 w 10515600"/>
              <a:gd name="connsiteY1" fmla="*/ 0 h 5915024"/>
              <a:gd name="connsiteX2" fmla="*/ 10515600 w 10515600"/>
              <a:gd name="connsiteY2" fmla="*/ 5915024 h 5915024"/>
              <a:gd name="connsiteX3" fmla="*/ 0 w 10515600"/>
              <a:gd name="connsiteY3" fmla="*/ 5915024 h 5915024"/>
            </a:gdLst>
            <a:ahLst/>
            <a:cxnLst>
              <a:cxn ang="0">
                <a:pos x="connsiteX0" y="connsiteY0"/>
              </a:cxn>
              <a:cxn ang="0">
                <a:pos x="connsiteX1" y="connsiteY1"/>
              </a:cxn>
              <a:cxn ang="0">
                <a:pos x="connsiteX2" y="connsiteY2"/>
              </a:cxn>
              <a:cxn ang="0">
                <a:pos x="connsiteX3" y="connsiteY3"/>
              </a:cxn>
            </a:cxnLst>
            <a:rect l="l" t="t" r="r" b="b"/>
            <a:pathLst>
              <a:path w="10515600" h="5915024">
                <a:moveTo>
                  <a:pt x="0" y="0"/>
                </a:moveTo>
                <a:lnTo>
                  <a:pt x="10515600" y="0"/>
                </a:lnTo>
                <a:lnTo>
                  <a:pt x="10515600" y="5915024"/>
                </a:lnTo>
                <a:lnTo>
                  <a:pt x="0" y="5915024"/>
                </a:lnTo>
                <a:close/>
              </a:path>
            </a:pathLst>
          </a:custGeom>
        </p:spPr>
        <p:txBody>
          <a:bodyPr wrap="square">
            <a:noAutofit/>
          </a:bodyPr>
          <a:lstStyle>
            <a:lvl1pPr>
              <a:defRPr sz="1200" b="0">
                <a:solidFill>
                  <a:schemeClr val="accent2"/>
                </a:solidFill>
              </a:defRPr>
            </a:lvl1pPr>
          </a:lstStyle>
          <a:p>
            <a:pPr lvl="0"/>
            <a:r>
              <a:rPr lang="en-US" noProof="0"/>
              <a:t>Click icon to add picture</a:t>
            </a:r>
          </a:p>
        </p:txBody>
      </p:sp>
    </p:spTree>
    <p:extLst>
      <p:ext uri="{BB962C8B-B14F-4D97-AF65-F5344CB8AC3E}">
        <p14:creationId xmlns:p14="http://schemas.microsoft.com/office/powerpoint/2010/main" val="2756294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Oval 1">
            <a:extLst>
              <a:ext uri="{FF2B5EF4-FFF2-40B4-BE49-F238E27FC236}">
                <a16:creationId xmlns:a16="http://schemas.microsoft.com/office/drawing/2014/main" id="{E38454DD-94C2-4BE1-87B3-9DBBB527D573}"/>
              </a:ext>
            </a:extLst>
          </p:cNvPr>
          <p:cNvSpPr/>
          <p:nvPr userDrawn="1"/>
        </p:nvSpPr>
        <p:spPr>
          <a:xfrm>
            <a:off x="11495088" y="322263"/>
            <a:ext cx="434975" cy="43338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Picture Placeholder 3"/>
          <p:cNvSpPr>
            <a:spLocks noGrp="1"/>
          </p:cNvSpPr>
          <p:nvPr>
            <p:ph type="pic" sz="quarter" idx="10"/>
          </p:nvPr>
        </p:nvSpPr>
        <p:spPr>
          <a:xfrm>
            <a:off x="0" y="0"/>
            <a:ext cx="6096000" cy="6858000"/>
          </a:xfrm>
          <a:custGeom>
            <a:avLst/>
            <a:gdLst>
              <a:gd name="connsiteX0" fmla="*/ 0 w 10515600"/>
              <a:gd name="connsiteY0" fmla="*/ 0 h 5915024"/>
              <a:gd name="connsiteX1" fmla="*/ 10515600 w 10515600"/>
              <a:gd name="connsiteY1" fmla="*/ 0 h 5915024"/>
              <a:gd name="connsiteX2" fmla="*/ 10515600 w 10515600"/>
              <a:gd name="connsiteY2" fmla="*/ 5915024 h 5915024"/>
              <a:gd name="connsiteX3" fmla="*/ 0 w 10515600"/>
              <a:gd name="connsiteY3" fmla="*/ 5915024 h 5915024"/>
            </a:gdLst>
            <a:ahLst/>
            <a:cxnLst>
              <a:cxn ang="0">
                <a:pos x="connsiteX0" y="connsiteY0"/>
              </a:cxn>
              <a:cxn ang="0">
                <a:pos x="connsiteX1" y="connsiteY1"/>
              </a:cxn>
              <a:cxn ang="0">
                <a:pos x="connsiteX2" y="connsiteY2"/>
              </a:cxn>
              <a:cxn ang="0">
                <a:pos x="connsiteX3" y="connsiteY3"/>
              </a:cxn>
            </a:cxnLst>
            <a:rect l="l" t="t" r="r" b="b"/>
            <a:pathLst>
              <a:path w="10515600" h="5915024">
                <a:moveTo>
                  <a:pt x="0" y="0"/>
                </a:moveTo>
                <a:lnTo>
                  <a:pt x="10515600" y="0"/>
                </a:lnTo>
                <a:lnTo>
                  <a:pt x="10515600" y="5915024"/>
                </a:lnTo>
                <a:lnTo>
                  <a:pt x="0" y="5915024"/>
                </a:lnTo>
                <a:close/>
              </a:path>
            </a:pathLst>
          </a:custGeom>
        </p:spPr>
        <p:txBody>
          <a:bodyPr wrap="square">
            <a:noAutofit/>
          </a:bodyPr>
          <a:lstStyle>
            <a:lvl1pPr>
              <a:defRPr sz="1200" b="0">
                <a:solidFill>
                  <a:schemeClr val="accent2"/>
                </a:solidFill>
              </a:defRPr>
            </a:lvl1pPr>
          </a:lstStyle>
          <a:p>
            <a:pPr lvl="0"/>
            <a:r>
              <a:rPr lang="en-US" noProof="0"/>
              <a:t>Click icon to add picture</a:t>
            </a:r>
          </a:p>
        </p:txBody>
      </p:sp>
    </p:spTree>
    <p:extLst>
      <p:ext uri="{BB962C8B-B14F-4D97-AF65-F5344CB8AC3E}">
        <p14:creationId xmlns:p14="http://schemas.microsoft.com/office/powerpoint/2010/main" val="293250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Oval 1">
            <a:extLst>
              <a:ext uri="{FF2B5EF4-FFF2-40B4-BE49-F238E27FC236}">
                <a16:creationId xmlns:a16="http://schemas.microsoft.com/office/drawing/2014/main" id="{7EACC68B-DA97-4793-85A8-7E502BE9605C}"/>
              </a:ext>
            </a:extLst>
          </p:cNvPr>
          <p:cNvSpPr/>
          <p:nvPr userDrawn="1"/>
        </p:nvSpPr>
        <p:spPr>
          <a:xfrm>
            <a:off x="11495088" y="322263"/>
            <a:ext cx="434975" cy="43338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Picture Placeholder 9"/>
          <p:cNvSpPr>
            <a:spLocks noGrp="1"/>
          </p:cNvSpPr>
          <p:nvPr>
            <p:ph type="pic" sz="quarter" idx="10"/>
          </p:nvPr>
        </p:nvSpPr>
        <p:spPr>
          <a:xfrm>
            <a:off x="1040169" y="2058324"/>
            <a:ext cx="4853869" cy="2740654"/>
          </a:xfrm>
          <a:custGeom>
            <a:avLst/>
            <a:gdLst>
              <a:gd name="connsiteX0" fmla="*/ 0 w 4853869"/>
              <a:gd name="connsiteY0" fmla="*/ 0 h 2740654"/>
              <a:gd name="connsiteX1" fmla="*/ 4853869 w 4853869"/>
              <a:gd name="connsiteY1" fmla="*/ 0 h 2740654"/>
              <a:gd name="connsiteX2" fmla="*/ 4853869 w 4853869"/>
              <a:gd name="connsiteY2" fmla="*/ 2740654 h 2740654"/>
              <a:gd name="connsiteX3" fmla="*/ 0 w 4853869"/>
              <a:gd name="connsiteY3" fmla="*/ 2740654 h 2740654"/>
            </a:gdLst>
            <a:ahLst/>
            <a:cxnLst>
              <a:cxn ang="0">
                <a:pos x="connsiteX0" y="connsiteY0"/>
              </a:cxn>
              <a:cxn ang="0">
                <a:pos x="connsiteX1" y="connsiteY1"/>
              </a:cxn>
              <a:cxn ang="0">
                <a:pos x="connsiteX2" y="connsiteY2"/>
              </a:cxn>
              <a:cxn ang="0">
                <a:pos x="connsiteX3" y="connsiteY3"/>
              </a:cxn>
            </a:cxnLst>
            <a:rect l="l" t="t" r="r" b="b"/>
            <a:pathLst>
              <a:path w="4853869" h="2740654">
                <a:moveTo>
                  <a:pt x="0" y="0"/>
                </a:moveTo>
                <a:lnTo>
                  <a:pt x="4853869" y="0"/>
                </a:lnTo>
                <a:lnTo>
                  <a:pt x="4853869" y="2740654"/>
                </a:lnTo>
                <a:lnTo>
                  <a:pt x="0" y="2740654"/>
                </a:lnTo>
                <a:close/>
              </a:path>
            </a:pathLst>
          </a:custGeom>
        </p:spPr>
        <p:txBody>
          <a:bodyPr wrap="square">
            <a:noAutofit/>
          </a:bodyPr>
          <a:lstStyle>
            <a:lvl1pPr>
              <a:defRPr sz="1200" b="0">
                <a:solidFill>
                  <a:schemeClr val="accent2"/>
                </a:solidFill>
              </a:defRPr>
            </a:lvl1pPr>
          </a:lstStyle>
          <a:p>
            <a:pPr lvl="0"/>
            <a:r>
              <a:rPr lang="en-US" noProof="0"/>
              <a:t>Click icon to add picture</a:t>
            </a:r>
          </a:p>
        </p:txBody>
      </p:sp>
    </p:spTree>
    <p:extLst>
      <p:ext uri="{BB962C8B-B14F-4D97-AF65-F5344CB8AC3E}">
        <p14:creationId xmlns:p14="http://schemas.microsoft.com/office/powerpoint/2010/main" val="1153103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5" name="Oval 1">
            <a:extLst>
              <a:ext uri="{FF2B5EF4-FFF2-40B4-BE49-F238E27FC236}">
                <a16:creationId xmlns:a16="http://schemas.microsoft.com/office/drawing/2014/main" id="{95AF2725-A9D5-4724-9986-5371A5FDE8C5}"/>
              </a:ext>
            </a:extLst>
          </p:cNvPr>
          <p:cNvSpPr/>
          <p:nvPr userDrawn="1"/>
        </p:nvSpPr>
        <p:spPr>
          <a:xfrm>
            <a:off x="11495088" y="322263"/>
            <a:ext cx="434975" cy="43338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Picture Placeholder 6"/>
          <p:cNvSpPr>
            <a:spLocks noGrp="1"/>
          </p:cNvSpPr>
          <p:nvPr>
            <p:ph type="pic" sz="quarter" idx="10"/>
          </p:nvPr>
        </p:nvSpPr>
        <p:spPr>
          <a:xfrm>
            <a:off x="838201" y="1793206"/>
            <a:ext cx="3159033" cy="3159034"/>
          </a:xfrm>
          <a:custGeom>
            <a:avLst/>
            <a:gdLst>
              <a:gd name="connsiteX0" fmla="*/ 0 w 3159033"/>
              <a:gd name="connsiteY0" fmla="*/ 0 h 3159034"/>
              <a:gd name="connsiteX1" fmla="*/ 3159033 w 3159033"/>
              <a:gd name="connsiteY1" fmla="*/ 0 h 3159034"/>
              <a:gd name="connsiteX2" fmla="*/ 3159033 w 3159033"/>
              <a:gd name="connsiteY2" fmla="*/ 3159034 h 3159034"/>
              <a:gd name="connsiteX3" fmla="*/ 0 w 3159033"/>
              <a:gd name="connsiteY3" fmla="*/ 3159034 h 3159034"/>
            </a:gdLst>
            <a:ahLst/>
            <a:cxnLst>
              <a:cxn ang="0">
                <a:pos x="connsiteX0" y="connsiteY0"/>
              </a:cxn>
              <a:cxn ang="0">
                <a:pos x="connsiteX1" y="connsiteY1"/>
              </a:cxn>
              <a:cxn ang="0">
                <a:pos x="connsiteX2" y="connsiteY2"/>
              </a:cxn>
              <a:cxn ang="0">
                <a:pos x="connsiteX3" y="connsiteY3"/>
              </a:cxn>
            </a:cxnLst>
            <a:rect l="l" t="t" r="r" b="b"/>
            <a:pathLst>
              <a:path w="3159033" h="3159034">
                <a:moveTo>
                  <a:pt x="0" y="0"/>
                </a:moveTo>
                <a:lnTo>
                  <a:pt x="3159033" y="0"/>
                </a:lnTo>
                <a:lnTo>
                  <a:pt x="3159033" y="3159034"/>
                </a:lnTo>
                <a:lnTo>
                  <a:pt x="0" y="3159034"/>
                </a:lnTo>
                <a:close/>
              </a:path>
            </a:pathLst>
          </a:custGeom>
        </p:spPr>
        <p:txBody>
          <a:bodyPr wrap="square">
            <a:noAutofit/>
          </a:bodyPr>
          <a:lstStyle>
            <a:lvl1pPr>
              <a:defRPr sz="1200" b="0">
                <a:solidFill>
                  <a:schemeClr val="accent2"/>
                </a:solidFill>
              </a:defRPr>
            </a:lvl1pPr>
          </a:lstStyle>
          <a:p>
            <a:pPr lvl="0"/>
            <a:r>
              <a:rPr lang="en-US" noProof="0"/>
              <a:t>Click icon to add picture</a:t>
            </a:r>
          </a:p>
        </p:txBody>
      </p:sp>
      <p:sp>
        <p:nvSpPr>
          <p:cNvPr id="8" name="Picture Placeholder 7"/>
          <p:cNvSpPr>
            <a:spLocks noGrp="1"/>
          </p:cNvSpPr>
          <p:nvPr>
            <p:ph type="pic" sz="quarter" idx="11"/>
          </p:nvPr>
        </p:nvSpPr>
        <p:spPr>
          <a:xfrm>
            <a:off x="4516484" y="1793206"/>
            <a:ext cx="3159033" cy="3159034"/>
          </a:xfrm>
          <a:custGeom>
            <a:avLst/>
            <a:gdLst>
              <a:gd name="connsiteX0" fmla="*/ 0 w 3159033"/>
              <a:gd name="connsiteY0" fmla="*/ 0 h 3159034"/>
              <a:gd name="connsiteX1" fmla="*/ 3159033 w 3159033"/>
              <a:gd name="connsiteY1" fmla="*/ 0 h 3159034"/>
              <a:gd name="connsiteX2" fmla="*/ 3159033 w 3159033"/>
              <a:gd name="connsiteY2" fmla="*/ 3159034 h 3159034"/>
              <a:gd name="connsiteX3" fmla="*/ 0 w 3159033"/>
              <a:gd name="connsiteY3" fmla="*/ 3159034 h 3159034"/>
            </a:gdLst>
            <a:ahLst/>
            <a:cxnLst>
              <a:cxn ang="0">
                <a:pos x="connsiteX0" y="connsiteY0"/>
              </a:cxn>
              <a:cxn ang="0">
                <a:pos x="connsiteX1" y="connsiteY1"/>
              </a:cxn>
              <a:cxn ang="0">
                <a:pos x="connsiteX2" y="connsiteY2"/>
              </a:cxn>
              <a:cxn ang="0">
                <a:pos x="connsiteX3" y="connsiteY3"/>
              </a:cxn>
            </a:cxnLst>
            <a:rect l="l" t="t" r="r" b="b"/>
            <a:pathLst>
              <a:path w="3159033" h="3159034">
                <a:moveTo>
                  <a:pt x="0" y="0"/>
                </a:moveTo>
                <a:lnTo>
                  <a:pt x="3159033" y="0"/>
                </a:lnTo>
                <a:lnTo>
                  <a:pt x="3159033" y="3159034"/>
                </a:lnTo>
                <a:lnTo>
                  <a:pt x="0" y="3159034"/>
                </a:lnTo>
                <a:close/>
              </a:path>
            </a:pathLst>
          </a:custGeom>
        </p:spPr>
        <p:txBody>
          <a:bodyPr wrap="square">
            <a:noAutofit/>
          </a:bodyPr>
          <a:lstStyle>
            <a:lvl1pPr>
              <a:defRPr sz="1200" b="0">
                <a:solidFill>
                  <a:schemeClr val="accent2"/>
                </a:solidFill>
              </a:defRPr>
            </a:lvl1pPr>
          </a:lstStyle>
          <a:p>
            <a:pPr lvl="0"/>
            <a:r>
              <a:rPr lang="en-US" noProof="0"/>
              <a:t>Click icon to add picture</a:t>
            </a:r>
          </a:p>
        </p:txBody>
      </p:sp>
      <p:sp>
        <p:nvSpPr>
          <p:cNvPr id="9" name="Picture Placeholder 8"/>
          <p:cNvSpPr>
            <a:spLocks noGrp="1"/>
          </p:cNvSpPr>
          <p:nvPr>
            <p:ph type="pic" sz="quarter" idx="12"/>
          </p:nvPr>
        </p:nvSpPr>
        <p:spPr>
          <a:xfrm>
            <a:off x="8194766" y="1793206"/>
            <a:ext cx="3159033" cy="3159034"/>
          </a:xfrm>
          <a:custGeom>
            <a:avLst/>
            <a:gdLst>
              <a:gd name="connsiteX0" fmla="*/ 0 w 3159033"/>
              <a:gd name="connsiteY0" fmla="*/ 0 h 3159034"/>
              <a:gd name="connsiteX1" fmla="*/ 3159033 w 3159033"/>
              <a:gd name="connsiteY1" fmla="*/ 0 h 3159034"/>
              <a:gd name="connsiteX2" fmla="*/ 3159033 w 3159033"/>
              <a:gd name="connsiteY2" fmla="*/ 3159034 h 3159034"/>
              <a:gd name="connsiteX3" fmla="*/ 0 w 3159033"/>
              <a:gd name="connsiteY3" fmla="*/ 3159034 h 3159034"/>
            </a:gdLst>
            <a:ahLst/>
            <a:cxnLst>
              <a:cxn ang="0">
                <a:pos x="connsiteX0" y="connsiteY0"/>
              </a:cxn>
              <a:cxn ang="0">
                <a:pos x="connsiteX1" y="connsiteY1"/>
              </a:cxn>
              <a:cxn ang="0">
                <a:pos x="connsiteX2" y="connsiteY2"/>
              </a:cxn>
              <a:cxn ang="0">
                <a:pos x="connsiteX3" y="connsiteY3"/>
              </a:cxn>
            </a:cxnLst>
            <a:rect l="l" t="t" r="r" b="b"/>
            <a:pathLst>
              <a:path w="3159033" h="3159034">
                <a:moveTo>
                  <a:pt x="0" y="0"/>
                </a:moveTo>
                <a:lnTo>
                  <a:pt x="3159033" y="0"/>
                </a:lnTo>
                <a:lnTo>
                  <a:pt x="3159033" y="3159034"/>
                </a:lnTo>
                <a:lnTo>
                  <a:pt x="0" y="3159034"/>
                </a:lnTo>
                <a:close/>
              </a:path>
            </a:pathLst>
          </a:custGeom>
        </p:spPr>
        <p:txBody>
          <a:bodyPr wrap="square">
            <a:noAutofit/>
          </a:bodyPr>
          <a:lstStyle>
            <a:lvl1pPr>
              <a:defRPr sz="1200" b="0">
                <a:solidFill>
                  <a:schemeClr val="accent2"/>
                </a:solidFill>
              </a:defRPr>
            </a:lvl1pPr>
          </a:lstStyle>
          <a:p>
            <a:pPr lvl="0"/>
            <a:r>
              <a:rPr lang="en-US" noProof="0"/>
              <a:t>Click icon to add picture</a:t>
            </a:r>
          </a:p>
        </p:txBody>
      </p:sp>
    </p:spTree>
    <p:extLst>
      <p:ext uri="{BB962C8B-B14F-4D97-AF65-F5344CB8AC3E}">
        <p14:creationId xmlns:p14="http://schemas.microsoft.com/office/powerpoint/2010/main" val="2772800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74" r:id="rId1"/>
    <p:sldLayoutId id="2147483777" r:id="rId2"/>
    <p:sldLayoutId id="2147483775" r:id="rId3"/>
    <p:sldLayoutId id="2147483776" r:id="rId4"/>
    <p:sldLayoutId id="2147483778" r:id="rId5"/>
    <p:sldLayoutId id="2147483779" r:id="rId6"/>
    <p:sldLayoutId id="2147483780" r:id="rId7"/>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Raleway" pitchFamily="34" charset="0"/>
        </a:defRPr>
      </a:lvl2pPr>
      <a:lvl3pPr algn="l" rtl="0" eaLnBrk="0" fontAlgn="base" hangingPunct="0">
        <a:lnSpc>
          <a:spcPct val="90000"/>
        </a:lnSpc>
        <a:spcBef>
          <a:spcPct val="0"/>
        </a:spcBef>
        <a:spcAft>
          <a:spcPct val="0"/>
        </a:spcAft>
        <a:defRPr sz="4400">
          <a:solidFill>
            <a:schemeClr val="tx1"/>
          </a:solidFill>
          <a:latin typeface="Raleway" pitchFamily="34" charset="0"/>
        </a:defRPr>
      </a:lvl3pPr>
      <a:lvl4pPr algn="l" rtl="0" eaLnBrk="0" fontAlgn="base" hangingPunct="0">
        <a:lnSpc>
          <a:spcPct val="90000"/>
        </a:lnSpc>
        <a:spcBef>
          <a:spcPct val="0"/>
        </a:spcBef>
        <a:spcAft>
          <a:spcPct val="0"/>
        </a:spcAft>
        <a:defRPr sz="4400">
          <a:solidFill>
            <a:schemeClr val="tx1"/>
          </a:solidFill>
          <a:latin typeface="Raleway" pitchFamily="34" charset="0"/>
        </a:defRPr>
      </a:lvl4pPr>
      <a:lvl5pPr algn="l" rtl="0" eaLnBrk="0" fontAlgn="base" hangingPunct="0">
        <a:lnSpc>
          <a:spcPct val="90000"/>
        </a:lnSpc>
        <a:spcBef>
          <a:spcPct val="0"/>
        </a:spcBef>
        <a:spcAft>
          <a:spcPct val="0"/>
        </a:spcAft>
        <a:defRPr sz="4400">
          <a:solidFill>
            <a:schemeClr val="tx1"/>
          </a:solidFill>
          <a:latin typeface="Raleway" pitchFamily="34" charset="0"/>
        </a:defRPr>
      </a:lvl5pPr>
      <a:lvl6pPr marL="457200" algn="l" rtl="0" fontAlgn="base">
        <a:lnSpc>
          <a:spcPct val="90000"/>
        </a:lnSpc>
        <a:spcBef>
          <a:spcPct val="0"/>
        </a:spcBef>
        <a:spcAft>
          <a:spcPct val="0"/>
        </a:spcAft>
        <a:defRPr sz="4400">
          <a:solidFill>
            <a:schemeClr val="tx1"/>
          </a:solidFill>
          <a:latin typeface="Raleway" pitchFamily="34" charset="0"/>
        </a:defRPr>
      </a:lvl6pPr>
      <a:lvl7pPr marL="914400" algn="l" rtl="0" fontAlgn="base">
        <a:lnSpc>
          <a:spcPct val="90000"/>
        </a:lnSpc>
        <a:spcBef>
          <a:spcPct val="0"/>
        </a:spcBef>
        <a:spcAft>
          <a:spcPct val="0"/>
        </a:spcAft>
        <a:defRPr sz="4400">
          <a:solidFill>
            <a:schemeClr val="tx1"/>
          </a:solidFill>
          <a:latin typeface="Raleway" pitchFamily="34" charset="0"/>
        </a:defRPr>
      </a:lvl7pPr>
      <a:lvl8pPr marL="1371600" algn="l" rtl="0" fontAlgn="base">
        <a:lnSpc>
          <a:spcPct val="90000"/>
        </a:lnSpc>
        <a:spcBef>
          <a:spcPct val="0"/>
        </a:spcBef>
        <a:spcAft>
          <a:spcPct val="0"/>
        </a:spcAft>
        <a:defRPr sz="4400">
          <a:solidFill>
            <a:schemeClr val="tx1"/>
          </a:solidFill>
          <a:latin typeface="Raleway" pitchFamily="34" charset="0"/>
        </a:defRPr>
      </a:lvl8pPr>
      <a:lvl9pPr marL="1828800" algn="l" rtl="0" fontAlgn="base">
        <a:lnSpc>
          <a:spcPct val="90000"/>
        </a:lnSpc>
        <a:spcBef>
          <a:spcPct val="0"/>
        </a:spcBef>
        <a:spcAft>
          <a:spcPct val="0"/>
        </a:spcAft>
        <a:defRPr sz="4400">
          <a:solidFill>
            <a:schemeClr val="tx1"/>
          </a:solidFill>
          <a:latin typeface="Raleway"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4.xml"/><Relationship Id="rId1" Type="http://schemas.openxmlformats.org/officeDocument/2006/relationships/themeOverride" Target="../theme/themeOverride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hyperlink" Target="https://en.wikipedia.org/wiki/Conservation_and_restoration_of_frescos" TargetMode="External"/><Relationship Id="rId3" Type="http://schemas.openxmlformats.org/officeDocument/2006/relationships/image" Target="../media/image4.png"/><Relationship Id="rId7" Type="http://schemas.openxmlformats.org/officeDocument/2006/relationships/image" Target="../media/image27.jp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hyperlink" Target="https://en.wikipedia.org/wiki/Conservation-restoration_of_cultural_heritage" TargetMode="External"/><Relationship Id="rId5" Type="http://schemas.openxmlformats.org/officeDocument/2006/relationships/image" Target="../media/image26.jpg"/><Relationship Id="rId10" Type="http://schemas.openxmlformats.org/officeDocument/2006/relationships/hyperlink" Target="https://en.wikipedia.org/wiki/Paul_E._Garber_Preservation,_Restoration,_and_Storage_Facility" TargetMode="External"/><Relationship Id="rId4" Type="http://schemas.openxmlformats.org/officeDocument/2006/relationships/image" Target="../media/image2.png"/><Relationship Id="rId9" Type="http://schemas.openxmlformats.org/officeDocument/2006/relationships/image" Target="../media/image28.jp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hyperlink" Target="https://www.historians.org/publications-and-directories/perspectives-on-history/april-2017/history-in-ruins-cultural-heritage-destruction-around-the-world" TargetMode="External"/><Relationship Id="rId5" Type="http://schemas.openxmlformats.org/officeDocument/2006/relationships/image" Target="../media/image30.jp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hyperlink" Target="https://www.historians.org/publications-and-directories/perspectives-on-history/april-2017/history-in-ruins-cultural-heritage-destruction-around-the-world" TargetMode="External"/><Relationship Id="rId5" Type="http://schemas.openxmlformats.org/officeDocument/2006/relationships/image" Target="../media/image30.jp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2.png"/><Relationship Id="rId9" Type="http://schemas.openxmlformats.org/officeDocument/2006/relationships/image" Target="../media/image13.png"/><Relationship Id="rId14" Type="http://schemas.openxmlformats.org/officeDocument/2006/relationships/image" Target="../media/image18.sv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19.emf"/><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20.emf"/><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hyperlink" Target="https://commons.wikimedia.org/wiki/File:Sarlat-medieval-city-by-night-18.jpg" TargetMode="External"/><Relationship Id="rId3" Type="http://schemas.openxmlformats.org/officeDocument/2006/relationships/image" Target="../media/image4.png"/><Relationship Id="rId7" Type="http://schemas.openxmlformats.org/officeDocument/2006/relationships/image" Target="../media/image24.jp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hyperlink" Target="http://brewminate.com/the-seven-plagues-of-the-ancient-roman-city-dweller/" TargetMode="External"/><Relationship Id="rId5" Type="http://schemas.openxmlformats.org/officeDocument/2006/relationships/image" Target="../media/image23.jpg"/><Relationship Id="rId10" Type="http://schemas.openxmlformats.org/officeDocument/2006/relationships/hyperlink" Target="https://worldbuilding.stackexchange.com/questions/38436/a-postapocalyptic-medieval-frontier-town" TargetMode="External"/><Relationship Id="rId4" Type="http://schemas.openxmlformats.org/officeDocument/2006/relationships/image" Target="../media/image2.png"/><Relationship Id="rId9"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170" name="Picture 18">
            <a:extLst>
              <a:ext uri="{FF2B5EF4-FFF2-40B4-BE49-F238E27FC236}">
                <a16:creationId xmlns:a16="http://schemas.microsoft.com/office/drawing/2014/main" id="{C6841162-3581-47D4-9838-2DC7477B75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6863" y="204788"/>
            <a:ext cx="2763837"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a:extLst>
              <a:ext uri="{FF2B5EF4-FFF2-40B4-BE49-F238E27FC236}">
                <a16:creationId xmlns:a16="http://schemas.microsoft.com/office/drawing/2014/main" id="{FB19EB9E-AD5D-4E10-8366-6BE8DD30F0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638" y="225425"/>
            <a:ext cx="6096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Immagine 4">
            <a:extLst>
              <a:ext uri="{FF2B5EF4-FFF2-40B4-BE49-F238E27FC236}">
                <a16:creationId xmlns:a16="http://schemas.microsoft.com/office/drawing/2014/main" id="{E28F5BED-94F8-4E0B-8DE3-BBB39484C6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73525"/>
            <a:ext cx="12192000" cy="284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CasellaDiTesto 1">
            <a:extLst>
              <a:ext uri="{FF2B5EF4-FFF2-40B4-BE49-F238E27FC236}">
                <a16:creationId xmlns:a16="http://schemas.microsoft.com/office/drawing/2014/main" id="{5756540F-23DE-4E9D-A9D0-E85C95051385}"/>
              </a:ext>
            </a:extLst>
          </p:cNvPr>
          <p:cNvSpPr txBox="1">
            <a:spLocks noChangeArrowheads="1"/>
          </p:cNvSpPr>
          <p:nvPr/>
        </p:nvSpPr>
        <p:spPr bwMode="auto">
          <a:xfrm>
            <a:off x="401638" y="2292350"/>
            <a:ext cx="1179036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Raleway Light" pitchFamily="34" charset="0"/>
              </a:defRPr>
            </a:lvl1pPr>
            <a:lvl2pPr marL="742950" indent="-285750">
              <a:defRPr>
                <a:solidFill>
                  <a:schemeClr val="tx1"/>
                </a:solidFill>
                <a:latin typeface="Raleway Light" pitchFamily="34" charset="0"/>
              </a:defRPr>
            </a:lvl2pPr>
            <a:lvl3pPr marL="1143000" indent="-228600">
              <a:defRPr>
                <a:solidFill>
                  <a:schemeClr val="tx1"/>
                </a:solidFill>
                <a:latin typeface="Raleway Light" pitchFamily="34" charset="0"/>
              </a:defRPr>
            </a:lvl3pPr>
            <a:lvl4pPr marL="1600200" indent="-228600">
              <a:defRPr>
                <a:solidFill>
                  <a:schemeClr val="tx1"/>
                </a:solidFill>
                <a:latin typeface="Raleway Light" pitchFamily="34" charset="0"/>
              </a:defRPr>
            </a:lvl4pPr>
            <a:lvl5pPr marL="2057400" indent="-228600">
              <a:defRPr>
                <a:solidFill>
                  <a:schemeClr val="tx1"/>
                </a:solidFill>
                <a:latin typeface="Raleway Light" pitchFamily="34" charset="0"/>
              </a:defRPr>
            </a:lvl5pPr>
            <a:lvl6pPr marL="2514600" indent="-228600" eaLnBrk="0" fontAlgn="base" hangingPunct="0">
              <a:spcBef>
                <a:spcPct val="0"/>
              </a:spcBef>
              <a:spcAft>
                <a:spcPct val="0"/>
              </a:spcAft>
              <a:defRPr>
                <a:solidFill>
                  <a:schemeClr val="tx1"/>
                </a:solidFill>
                <a:latin typeface="Raleway Light" pitchFamily="34" charset="0"/>
              </a:defRPr>
            </a:lvl6pPr>
            <a:lvl7pPr marL="2971800" indent="-228600" eaLnBrk="0" fontAlgn="base" hangingPunct="0">
              <a:spcBef>
                <a:spcPct val="0"/>
              </a:spcBef>
              <a:spcAft>
                <a:spcPct val="0"/>
              </a:spcAft>
              <a:defRPr>
                <a:solidFill>
                  <a:schemeClr val="tx1"/>
                </a:solidFill>
                <a:latin typeface="Raleway Light" pitchFamily="34" charset="0"/>
              </a:defRPr>
            </a:lvl7pPr>
            <a:lvl8pPr marL="3429000" indent="-228600" eaLnBrk="0" fontAlgn="base" hangingPunct="0">
              <a:spcBef>
                <a:spcPct val="0"/>
              </a:spcBef>
              <a:spcAft>
                <a:spcPct val="0"/>
              </a:spcAft>
              <a:defRPr>
                <a:solidFill>
                  <a:schemeClr val="tx1"/>
                </a:solidFill>
                <a:latin typeface="Raleway Light" pitchFamily="34" charset="0"/>
              </a:defRPr>
            </a:lvl8pPr>
            <a:lvl9pPr marL="3886200" indent="-228600" eaLnBrk="0" fontAlgn="base" hangingPunct="0">
              <a:spcBef>
                <a:spcPct val="0"/>
              </a:spcBef>
              <a:spcAft>
                <a:spcPct val="0"/>
              </a:spcAft>
              <a:defRPr>
                <a:solidFill>
                  <a:schemeClr val="tx1"/>
                </a:solidFill>
                <a:latin typeface="Raleway Light" pitchFamily="34" charset="0"/>
              </a:defRPr>
            </a:lvl9pPr>
          </a:lstStyle>
          <a:p>
            <a:pPr algn="ctr"/>
            <a:r>
              <a:rPr lang="ru-RU" altLang="it-IT" sz="4000" dirty="0">
                <a:latin typeface="Arial Rounded MT Bold" panose="020F0704030504030204" pitchFamily="34" charset="0"/>
              </a:rPr>
              <a:t>Културната економија: како да се подобри културното наследство во нова одржлива економија</a:t>
            </a:r>
            <a:endParaRPr lang="it-IT" altLang="it-IT" dirty="0"/>
          </a:p>
        </p:txBody>
      </p:sp>
      <p:sp>
        <p:nvSpPr>
          <p:cNvPr id="7175" name="CasellaDiTesto 5">
            <a:extLst>
              <a:ext uri="{FF2B5EF4-FFF2-40B4-BE49-F238E27FC236}">
                <a16:creationId xmlns:a16="http://schemas.microsoft.com/office/drawing/2014/main" id="{8C3F9428-B7CC-408A-95D8-6FDE8DB64490}"/>
              </a:ext>
            </a:extLst>
          </p:cNvPr>
          <p:cNvSpPr txBox="1">
            <a:spLocks noChangeArrowheads="1"/>
          </p:cNvSpPr>
          <p:nvPr/>
        </p:nvSpPr>
        <p:spPr bwMode="auto">
          <a:xfrm>
            <a:off x="9209088" y="892175"/>
            <a:ext cx="25812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aleway Light" pitchFamily="34" charset="0"/>
              </a:defRPr>
            </a:lvl1pPr>
            <a:lvl2pPr marL="742950" indent="-285750">
              <a:defRPr>
                <a:solidFill>
                  <a:schemeClr val="tx1"/>
                </a:solidFill>
                <a:latin typeface="Raleway Light" pitchFamily="34" charset="0"/>
              </a:defRPr>
            </a:lvl2pPr>
            <a:lvl3pPr marL="1143000" indent="-228600">
              <a:defRPr>
                <a:solidFill>
                  <a:schemeClr val="tx1"/>
                </a:solidFill>
                <a:latin typeface="Raleway Light" pitchFamily="34" charset="0"/>
              </a:defRPr>
            </a:lvl3pPr>
            <a:lvl4pPr marL="1600200" indent="-228600">
              <a:defRPr>
                <a:solidFill>
                  <a:schemeClr val="tx1"/>
                </a:solidFill>
                <a:latin typeface="Raleway Light" pitchFamily="34" charset="0"/>
              </a:defRPr>
            </a:lvl4pPr>
            <a:lvl5pPr marL="2057400" indent="-228600">
              <a:defRPr>
                <a:solidFill>
                  <a:schemeClr val="tx1"/>
                </a:solidFill>
                <a:latin typeface="Raleway Light" pitchFamily="34" charset="0"/>
              </a:defRPr>
            </a:lvl5pPr>
            <a:lvl6pPr marL="2514600" indent="-228600" eaLnBrk="0" fontAlgn="base" hangingPunct="0">
              <a:spcBef>
                <a:spcPct val="0"/>
              </a:spcBef>
              <a:spcAft>
                <a:spcPct val="0"/>
              </a:spcAft>
              <a:defRPr>
                <a:solidFill>
                  <a:schemeClr val="tx1"/>
                </a:solidFill>
                <a:latin typeface="Raleway Light" pitchFamily="34" charset="0"/>
              </a:defRPr>
            </a:lvl6pPr>
            <a:lvl7pPr marL="2971800" indent="-228600" eaLnBrk="0" fontAlgn="base" hangingPunct="0">
              <a:spcBef>
                <a:spcPct val="0"/>
              </a:spcBef>
              <a:spcAft>
                <a:spcPct val="0"/>
              </a:spcAft>
              <a:defRPr>
                <a:solidFill>
                  <a:schemeClr val="tx1"/>
                </a:solidFill>
                <a:latin typeface="Raleway Light" pitchFamily="34" charset="0"/>
              </a:defRPr>
            </a:lvl7pPr>
            <a:lvl8pPr marL="3429000" indent="-228600" eaLnBrk="0" fontAlgn="base" hangingPunct="0">
              <a:spcBef>
                <a:spcPct val="0"/>
              </a:spcBef>
              <a:spcAft>
                <a:spcPct val="0"/>
              </a:spcAft>
              <a:defRPr>
                <a:solidFill>
                  <a:schemeClr val="tx1"/>
                </a:solidFill>
                <a:latin typeface="Raleway Light" pitchFamily="34" charset="0"/>
              </a:defRPr>
            </a:lvl8pPr>
            <a:lvl9pPr marL="3886200" indent="-228600" eaLnBrk="0" fontAlgn="base" hangingPunct="0">
              <a:spcBef>
                <a:spcPct val="0"/>
              </a:spcBef>
              <a:spcAft>
                <a:spcPct val="0"/>
              </a:spcAft>
              <a:defRPr>
                <a:solidFill>
                  <a:schemeClr val="tx1"/>
                </a:solidFill>
                <a:latin typeface="Raleway Light" pitchFamily="34" charset="0"/>
              </a:defRPr>
            </a:lvl9pPr>
          </a:lstStyle>
          <a:p>
            <a:r>
              <a:rPr lang="en-GB" altLang="en-US" sz="900"/>
              <a:t>With the support of the Erasmus+ programme of the European Union. This document and its contents reflects the views only of the authors, and the Commission cannot be held responsible for any use which may be made of the information contained therein.</a:t>
            </a:r>
          </a:p>
          <a:p>
            <a:endParaRPr lang="it-IT" altLang="it-IT"/>
          </a:p>
        </p:txBody>
      </p:sp>
    </p:spTree>
  </p:cSld>
  <p:clrMapOvr>
    <a:overrideClrMapping bg1="lt1" tx1="dk1" bg2="lt2" tx2="dk2" accent1="accent1" accent2="accent2" accent3="accent3" accent4="accent4" accent5="accent5" accent6="accent6" hlink="hlink" folHlink="folHlink"/>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9" name="Picture 33">
            <a:extLst>
              <a:ext uri="{FF2B5EF4-FFF2-40B4-BE49-F238E27FC236}">
                <a16:creationId xmlns:a16="http://schemas.microsoft.com/office/drawing/2014/main" id="{F74BD1D0-39F9-49B4-865F-B72EA5D53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6243638"/>
            <a:ext cx="23034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9">
            <a:extLst>
              <a:ext uri="{FF2B5EF4-FFF2-40B4-BE49-F238E27FC236}">
                <a16:creationId xmlns:a16="http://schemas.microsoft.com/office/drawing/2014/main" id="{702050CA-1E16-44B0-9569-85768F872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6289675"/>
            <a:ext cx="919321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magine 33">
            <a:extLst>
              <a:ext uri="{FF2B5EF4-FFF2-40B4-BE49-F238E27FC236}">
                <a16:creationId xmlns:a16="http://schemas.microsoft.com/office/drawing/2014/main" id="{09583486-2BDE-4E35-A3EF-0FF720E4C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88" y="555625"/>
            <a:ext cx="39020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61D500A0-A271-40CC-AB40-2FF2963654F4}"/>
              </a:ext>
            </a:extLst>
          </p:cNvPr>
          <p:cNvSpPr/>
          <p:nvPr/>
        </p:nvSpPr>
        <p:spPr>
          <a:xfrm>
            <a:off x="1147763" y="1970088"/>
            <a:ext cx="10302875" cy="3847207"/>
          </a:xfrm>
          <a:prstGeom prst="rect">
            <a:avLst/>
          </a:prstGeom>
        </p:spPr>
        <p:txBody>
          <a:bodyPr>
            <a:spAutoFit/>
          </a:bodyPr>
          <a:lstStyle/>
          <a:p>
            <a:pPr marL="457200" indent="-457200">
              <a:buFont typeface="Arial" panose="020B0604020202020204" pitchFamily="34" charset="0"/>
              <a:buChar char="•"/>
              <a:defRPr/>
            </a:pPr>
            <a:r>
              <a:rPr lang="ru-RU" altLang="es-ES" sz="3200" dirty="0">
                <a:latin typeface="Arial Rounded MT Bold" panose="020F0704030504030204" pitchFamily="34" charset="0"/>
              </a:rPr>
              <a:t>Културно наследство и одржлив економски раст</a:t>
            </a:r>
          </a:p>
          <a:p>
            <a:pPr>
              <a:defRPr/>
            </a:pPr>
            <a:endParaRPr lang="en-US" altLang="es-ES" sz="3200" dirty="0">
              <a:latin typeface="Arial Rounded MT Bold" panose="020F0704030504030204" pitchFamily="34" charset="0"/>
            </a:endParaRPr>
          </a:p>
          <a:p>
            <a:pPr marL="914400" lvl="1" indent="-457200">
              <a:buFont typeface="Arial Rounded MT Bold" panose="020F0704030504030204" pitchFamily="34" charset="0"/>
              <a:buChar char="–"/>
              <a:defRPr/>
            </a:pPr>
            <a:r>
              <a:rPr lang="ru-RU" altLang="es-ES" sz="2800" dirty="0">
                <a:latin typeface="Arial Rounded MT Bold" panose="020F0704030504030204" pitchFamily="34" charset="0"/>
              </a:rPr>
              <a:t>Активностите поврзани со CH треба да бидат одржливи, исто така: Одржливоста на CH подразбира проценка на инвестициски проекти за зачувување и обновување</a:t>
            </a:r>
            <a:endParaRPr lang="en-US" sz="2800" dirty="0">
              <a:latin typeface="Arial Rounded MT Bold" panose="020F0704030504030204" pitchFamily="34" charset="0"/>
            </a:endParaRPr>
          </a:p>
          <a:p>
            <a:pPr marL="457200" indent="-457200">
              <a:buFont typeface="Arial" panose="020B0604020202020204" pitchFamily="34" charset="0"/>
              <a:buChar char="•"/>
              <a:defRPr/>
            </a:pPr>
            <a:endParaRPr lang="en-US" altLang="es-ES" sz="3200" dirty="0">
              <a:latin typeface="Arial Rounded MT Bold" panose="020F0704030504030204" pitchFamily="34" charset="0"/>
            </a:endParaRPr>
          </a:p>
          <a:p>
            <a:pPr marL="457200" indent="-457200">
              <a:buFont typeface="Arial" panose="020B0604020202020204" pitchFamily="34" charset="0"/>
              <a:buChar char="•"/>
              <a:defRPr/>
            </a:pPr>
            <a:endParaRPr lang="en-US" altLang="es-ES" sz="3200" dirty="0">
              <a:latin typeface="Arial Rounded MT Bold" panose="020F0704030504030204" pitchFamily="34" charset="0"/>
            </a:endParaRPr>
          </a:p>
          <a:p>
            <a:pPr marL="457200" indent="-457200">
              <a:buFont typeface="Arial" panose="020B0604020202020204" pitchFamily="34" charset="0"/>
              <a:buChar char="•"/>
              <a:defRPr/>
            </a:pPr>
            <a:endParaRPr lang="en-GB" altLang="es-ES" sz="3200" dirty="0">
              <a:latin typeface="Arial Rounded MT Bold" panose="020F0704030504030204" pitchFamily="34" charset="0"/>
            </a:endParaRPr>
          </a:p>
        </p:txBody>
      </p:sp>
      <p:pic>
        <p:nvPicPr>
          <p:cNvPr id="4" name="Imagen 3">
            <a:extLst>
              <a:ext uri="{FF2B5EF4-FFF2-40B4-BE49-F238E27FC236}">
                <a16:creationId xmlns:a16="http://schemas.microsoft.com/office/drawing/2014/main" id="{1D98D9A3-2237-432D-B7CE-01FD94D31080}"/>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flipH="1">
            <a:off x="2233640" y="4497048"/>
            <a:ext cx="1246055" cy="1661407"/>
          </a:xfrm>
          <a:prstGeom prst="rect">
            <a:avLst/>
          </a:prstGeom>
        </p:spPr>
      </p:pic>
      <p:pic>
        <p:nvPicPr>
          <p:cNvPr id="7" name="Imagen 6" descr="Imagen que contiene persona, edificio, parado, hombre&#10;&#10;Descripción generada automáticamente">
            <a:extLst>
              <a:ext uri="{FF2B5EF4-FFF2-40B4-BE49-F238E27FC236}">
                <a16:creationId xmlns:a16="http://schemas.microsoft.com/office/drawing/2014/main" id="{55995F0A-3068-4B23-AA90-67F588B56159}"/>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958135" y="4596238"/>
            <a:ext cx="2189563" cy="1463026"/>
          </a:xfrm>
          <a:prstGeom prst="rect">
            <a:avLst/>
          </a:prstGeom>
        </p:spPr>
      </p:pic>
      <p:pic>
        <p:nvPicPr>
          <p:cNvPr id="10" name="Imagen 9" descr="Imagen que contiene persona, hombre, pequeño, comida&#10;&#10;Descripción generada automáticamente">
            <a:extLst>
              <a:ext uri="{FF2B5EF4-FFF2-40B4-BE49-F238E27FC236}">
                <a16:creationId xmlns:a16="http://schemas.microsoft.com/office/drawing/2014/main" id="{2605ABDF-591A-45C0-8E6D-C2A7852B7934}"/>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5120140" y="4412464"/>
            <a:ext cx="2599794" cy="1780859"/>
          </a:xfrm>
          <a:prstGeom prst="rect">
            <a:avLst/>
          </a:prstGeom>
        </p:spPr>
      </p:pic>
    </p:spTree>
    <p:extLst>
      <p:ext uri="{BB962C8B-B14F-4D97-AF65-F5344CB8AC3E}">
        <p14:creationId xmlns:p14="http://schemas.microsoft.com/office/powerpoint/2010/main" val="1755612879"/>
      </p:ext>
    </p:extLst>
  </p:cSld>
  <p:clrMapOvr>
    <a:masterClrMapping/>
  </p:clrMapOvr>
  <p:transition advClick="0"/>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9" name="Picture 33">
            <a:extLst>
              <a:ext uri="{FF2B5EF4-FFF2-40B4-BE49-F238E27FC236}">
                <a16:creationId xmlns:a16="http://schemas.microsoft.com/office/drawing/2014/main" id="{F74BD1D0-39F9-49B4-865F-B72EA5D53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6243638"/>
            <a:ext cx="23034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9">
            <a:extLst>
              <a:ext uri="{FF2B5EF4-FFF2-40B4-BE49-F238E27FC236}">
                <a16:creationId xmlns:a16="http://schemas.microsoft.com/office/drawing/2014/main" id="{702050CA-1E16-44B0-9569-85768F872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6289675"/>
            <a:ext cx="919321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magine 33">
            <a:extLst>
              <a:ext uri="{FF2B5EF4-FFF2-40B4-BE49-F238E27FC236}">
                <a16:creationId xmlns:a16="http://schemas.microsoft.com/office/drawing/2014/main" id="{09583486-2BDE-4E35-A3EF-0FF720E4C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88" y="555625"/>
            <a:ext cx="39020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61D500A0-A271-40CC-AB40-2FF2963654F4}"/>
              </a:ext>
            </a:extLst>
          </p:cNvPr>
          <p:cNvSpPr/>
          <p:nvPr/>
        </p:nvSpPr>
        <p:spPr>
          <a:xfrm>
            <a:off x="4865323" y="257081"/>
            <a:ext cx="7141798" cy="1077218"/>
          </a:xfrm>
          <a:prstGeom prst="rect">
            <a:avLst/>
          </a:prstGeom>
        </p:spPr>
        <p:txBody>
          <a:bodyPr wrap="square">
            <a:spAutoFit/>
          </a:bodyPr>
          <a:lstStyle/>
          <a:p>
            <a:pPr>
              <a:defRPr/>
            </a:pPr>
            <a:r>
              <a:rPr lang="ru-RU" altLang="es-ES" sz="3200" dirty="0">
                <a:latin typeface="Arial Rounded MT Bold" panose="020F0704030504030204" pitchFamily="34" charset="0"/>
              </a:rPr>
              <a:t>Пример: Патот на Св. Јаков (Камино де Сантијаго) во Галиција (Шпанија)</a:t>
            </a:r>
            <a:endParaRPr lang="en-GB" altLang="es-ES" sz="3200" dirty="0">
              <a:latin typeface="Arial Rounded MT Bold" panose="020F0704030504030204" pitchFamily="34" charset="0"/>
            </a:endParaRPr>
          </a:p>
        </p:txBody>
      </p:sp>
      <p:pic>
        <p:nvPicPr>
          <p:cNvPr id="7" name="Imagen 6">
            <a:extLst>
              <a:ext uri="{FF2B5EF4-FFF2-40B4-BE49-F238E27FC236}">
                <a16:creationId xmlns:a16="http://schemas.microsoft.com/office/drawing/2014/main" id="{1C5450E5-AFCF-4783-92E0-7B013D342D1F}"/>
              </a:ext>
            </a:extLst>
          </p:cNvPr>
          <p:cNvPicPr>
            <a:picLocks noChangeAspect="1"/>
          </p:cNvPicPr>
          <p:nvPr/>
        </p:nvPicPr>
        <p:blipFill>
          <a:blip r:embed="rId5"/>
          <a:stretch>
            <a:fillRect/>
          </a:stretch>
        </p:blipFill>
        <p:spPr>
          <a:xfrm>
            <a:off x="293688" y="1638722"/>
            <a:ext cx="4678361" cy="4407643"/>
          </a:xfrm>
          <a:prstGeom prst="rect">
            <a:avLst/>
          </a:prstGeom>
        </p:spPr>
      </p:pic>
      <p:sp>
        <p:nvSpPr>
          <p:cNvPr id="8" name="CuadroTexto 7">
            <a:extLst>
              <a:ext uri="{FF2B5EF4-FFF2-40B4-BE49-F238E27FC236}">
                <a16:creationId xmlns:a16="http://schemas.microsoft.com/office/drawing/2014/main" id="{4CDE1B36-F5D7-4DAA-8F6B-576FC377FF42}"/>
              </a:ext>
            </a:extLst>
          </p:cNvPr>
          <p:cNvSpPr txBox="1"/>
          <p:nvPr/>
        </p:nvSpPr>
        <p:spPr>
          <a:xfrm>
            <a:off x="5884647" y="1826741"/>
            <a:ext cx="6122474" cy="4585871"/>
          </a:xfrm>
          <a:prstGeom prst="rect">
            <a:avLst/>
          </a:prstGeom>
          <a:noFill/>
        </p:spPr>
        <p:txBody>
          <a:bodyPr wrap="square" rtlCol="0">
            <a:spAutoFit/>
          </a:bodyPr>
          <a:lstStyle/>
          <a:p>
            <a:pPr marL="342900" indent="-342900">
              <a:buFont typeface="Arial Nova" panose="020B0504020202020204" pitchFamily="34" charset="0"/>
              <a:buChar char="–"/>
            </a:pPr>
            <a:r>
              <a:rPr lang="ru-RU" sz="2400" dirty="0">
                <a:latin typeface="Arial Nova" panose="020B0604020202020204" pitchFamily="34" charset="0"/>
              </a:rPr>
              <a:t>Значителен придонес кон бројките за регионален туризам: 1 € потрошен од аџиите генерираше 2,72 € додадена вредност</a:t>
            </a:r>
            <a:endParaRPr lang="en-US" sz="2400" dirty="0">
              <a:latin typeface="Arial Nova" panose="020B0604020202020204" pitchFamily="34" charset="0"/>
            </a:endParaRPr>
          </a:p>
          <a:p>
            <a:pPr marL="342900" indent="-342900">
              <a:buFont typeface="Arial Nova" panose="020B0504020202020204" pitchFamily="34" charset="0"/>
              <a:buChar char="–"/>
            </a:pPr>
            <a:r>
              <a:rPr lang="ru-RU" sz="2400" dirty="0">
                <a:latin typeface="Arial Nova" panose="020B0604020202020204" pitchFamily="34" charset="0"/>
              </a:rPr>
              <a:t>Демографскиот пад на руралните области е ослабен во оние точки низ кои поминува трасата</a:t>
            </a:r>
            <a:endParaRPr lang="en-US" sz="2400" dirty="0">
              <a:latin typeface="Arial Nova" panose="020B0604020202020204" pitchFamily="34" charset="0"/>
            </a:endParaRPr>
          </a:p>
          <a:p>
            <a:pPr marL="342900" indent="-342900">
              <a:buFont typeface="Arial Nova" panose="020B0504020202020204" pitchFamily="34" charset="0"/>
              <a:buChar char="–"/>
            </a:pPr>
            <a:r>
              <a:rPr lang="ru-RU" sz="2400" dirty="0">
                <a:latin typeface="Arial Nova" panose="020B0604020202020204" pitchFamily="34" charset="0"/>
              </a:rPr>
              <a:t>Локалното население смета дека Камино де Сантијаго придонесува за зачувување на пределот</a:t>
            </a:r>
            <a:endParaRPr lang="en-US" sz="2400" dirty="0">
              <a:latin typeface="Arial Nova" panose="020B0604020202020204" pitchFamily="34" charset="0"/>
            </a:endParaRPr>
          </a:p>
          <a:p>
            <a:pPr marL="342900" indent="-342900">
              <a:buFont typeface="Arial Nova" panose="020B0504020202020204" pitchFamily="34" charset="0"/>
              <a:buChar char="–"/>
            </a:pPr>
            <a:endParaRPr lang="en-US" sz="2400" dirty="0">
              <a:latin typeface="Arial Nova" panose="020B0604020202020204" pitchFamily="34" charset="0"/>
            </a:endParaRPr>
          </a:p>
          <a:p>
            <a:pPr algn="just"/>
            <a:r>
              <a:rPr lang="ru-RU" sz="1400" i="1" dirty="0">
                <a:latin typeface="Arial Nova" panose="020B0604020202020204" pitchFamily="34" charset="0"/>
              </a:rPr>
              <a:t>Извор: Социо-економското влијание на Патот на Св.Јаков. USC и регионална влада на Галиција (2018)</a:t>
            </a:r>
            <a:endParaRPr lang="en-US" sz="1100" i="1" dirty="0"/>
          </a:p>
        </p:txBody>
      </p:sp>
    </p:spTree>
    <p:extLst>
      <p:ext uri="{BB962C8B-B14F-4D97-AF65-F5344CB8AC3E}">
        <p14:creationId xmlns:p14="http://schemas.microsoft.com/office/powerpoint/2010/main" val="264453563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9" name="Picture 33">
            <a:extLst>
              <a:ext uri="{FF2B5EF4-FFF2-40B4-BE49-F238E27FC236}">
                <a16:creationId xmlns:a16="http://schemas.microsoft.com/office/drawing/2014/main" id="{F74BD1D0-39F9-49B4-865F-B72EA5D53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6243638"/>
            <a:ext cx="23034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9">
            <a:extLst>
              <a:ext uri="{FF2B5EF4-FFF2-40B4-BE49-F238E27FC236}">
                <a16:creationId xmlns:a16="http://schemas.microsoft.com/office/drawing/2014/main" id="{702050CA-1E16-44B0-9569-85768F872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6289675"/>
            <a:ext cx="919321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magine 33">
            <a:extLst>
              <a:ext uri="{FF2B5EF4-FFF2-40B4-BE49-F238E27FC236}">
                <a16:creationId xmlns:a16="http://schemas.microsoft.com/office/drawing/2014/main" id="{09583486-2BDE-4E35-A3EF-0FF720E4C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88" y="555625"/>
            <a:ext cx="39020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61D500A0-A271-40CC-AB40-2FF2963654F4}"/>
              </a:ext>
            </a:extLst>
          </p:cNvPr>
          <p:cNvSpPr/>
          <p:nvPr/>
        </p:nvSpPr>
        <p:spPr>
          <a:xfrm>
            <a:off x="698058" y="1696415"/>
            <a:ext cx="11200255" cy="4647426"/>
          </a:xfrm>
          <a:prstGeom prst="rect">
            <a:avLst/>
          </a:prstGeom>
        </p:spPr>
        <p:txBody>
          <a:bodyPr wrap="square">
            <a:spAutoFit/>
          </a:bodyPr>
          <a:lstStyle/>
          <a:p>
            <a:pPr marL="457200" indent="-457200">
              <a:buFont typeface="Arial" panose="020B0604020202020204" pitchFamily="34" charset="0"/>
              <a:buChar char="•"/>
              <a:defRPr/>
            </a:pPr>
            <a:r>
              <a:rPr lang="ru-RU" altLang="es-ES" sz="3200" dirty="0">
                <a:latin typeface="Arial Rounded MT Bold" panose="020F0704030504030204" pitchFamily="34" charset="0"/>
              </a:rPr>
              <a:t>Активностите на претприемачите можат да имаат корист од културниот туризам привлечен од присуството на културното наследство</a:t>
            </a:r>
            <a:endParaRPr lang="en-US" altLang="es-ES" sz="3200" dirty="0">
              <a:latin typeface="Arial Rounded MT Bold" panose="020F0704030504030204" pitchFamily="34" charset="0"/>
            </a:endParaRPr>
          </a:p>
          <a:p>
            <a:pPr marL="457200" indent="-457200">
              <a:buFont typeface="Arial" panose="020B0604020202020204" pitchFamily="34" charset="0"/>
              <a:buChar char="•"/>
              <a:defRPr/>
            </a:pPr>
            <a:r>
              <a:rPr lang="ru-RU" altLang="es-ES" sz="3200" dirty="0">
                <a:latin typeface="Arial Rounded MT Bold" panose="020F0704030504030204" pitchFamily="34" charset="0"/>
              </a:rPr>
              <a:t>Претприемништвото зависи од повеќе фактори</a:t>
            </a:r>
            <a:r>
              <a:rPr lang="en-US" altLang="es-ES" sz="3200" dirty="0">
                <a:latin typeface="Arial Rounded MT Bold" panose="020F0704030504030204" pitchFamily="34" charset="0"/>
              </a:rPr>
              <a:t>:</a:t>
            </a:r>
          </a:p>
          <a:p>
            <a:pPr marL="914400" lvl="1" indent="-457200">
              <a:buFont typeface="Arial" panose="020B0604020202020204" pitchFamily="34" charset="0"/>
              <a:buChar char="•"/>
              <a:defRPr/>
            </a:pPr>
            <a:r>
              <a:rPr lang="ru-RU" altLang="es-ES" sz="2800" dirty="0">
                <a:latin typeface="Arial Rounded MT Bold" panose="020F0704030504030204" pitchFamily="34" charset="0"/>
              </a:rPr>
              <a:t>Пристап до финансии</a:t>
            </a:r>
          </a:p>
          <a:p>
            <a:pPr marL="914400" lvl="1" indent="-457200">
              <a:buFont typeface="Arial" panose="020B0604020202020204" pitchFamily="34" charset="0"/>
              <a:buChar char="•"/>
              <a:defRPr/>
            </a:pPr>
            <a:r>
              <a:rPr lang="ru-RU" altLang="es-ES" sz="2800" dirty="0">
                <a:latin typeface="Arial Rounded MT Bold" panose="020F0704030504030204" pitchFamily="34" charset="0"/>
              </a:rPr>
              <a:t>Инвестиции во технологија и истражување и развој</a:t>
            </a:r>
          </a:p>
          <a:p>
            <a:pPr marL="914400" lvl="1" indent="-457200">
              <a:buFont typeface="Arial" panose="020B0604020202020204" pitchFamily="34" charset="0"/>
              <a:buChar char="•"/>
              <a:defRPr/>
            </a:pPr>
            <a:r>
              <a:rPr lang="ru-RU" altLang="es-ES" sz="2800" dirty="0">
                <a:latin typeface="Arial Rounded MT Bold" panose="020F0704030504030204" pitchFamily="34" charset="0"/>
              </a:rPr>
              <a:t>Позитивно опкружување (култура на претприемништво и регулаторна рамка)</a:t>
            </a:r>
          </a:p>
          <a:p>
            <a:pPr marL="914400" lvl="1" indent="-457200">
              <a:buFont typeface="Arial" panose="020B0604020202020204" pitchFamily="34" charset="0"/>
              <a:buChar char="•"/>
              <a:defRPr/>
            </a:pPr>
            <a:r>
              <a:rPr lang="ru-RU" altLang="es-ES" sz="2800" dirty="0">
                <a:latin typeface="Arial Rounded MT Bold" panose="020F0704030504030204" pitchFamily="34" charset="0"/>
              </a:rPr>
              <a:t>Претприемништвото за културно наследство бара присуство на овој ресурс на територијата</a:t>
            </a:r>
            <a:endParaRPr lang="en-GB" altLang="es-ES" sz="2800" dirty="0">
              <a:latin typeface="Arial Rounded MT Bold" panose="020F0704030504030204" pitchFamily="34" charset="0"/>
            </a:endParaRPr>
          </a:p>
        </p:txBody>
      </p:sp>
    </p:spTree>
    <p:extLst>
      <p:ext uri="{BB962C8B-B14F-4D97-AF65-F5344CB8AC3E}">
        <p14:creationId xmlns:p14="http://schemas.microsoft.com/office/powerpoint/2010/main" val="920101927"/>
      </p:ext>
    </p:extLst>
  </p:cSld>
  <p:clrMapOvr>
    <a:masterClrMapping/>
  </p:clrMapOvr>
  <p:transition advClick="0"/>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9" name="Picture 33">
            <a:extLst>
              <a:ext uri="{FF2B5EF4-FFF2-40B4-BE49-F238E27FC236}">
                <a16:creationId xmlns:a16="http://schemas.microsoft.com/office/drawing/2014/main" id="{F74BD1D0-39F9-49B4-865F-B72EA5D53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6243638"/>
            <a:ext cx="23034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9">
            <a:extLst>
              <a:ext uri="{FF2B5EF4-FFF2-40B4-BE49-F238E27FC236}">
                <a16:creationId xmlns:a16="http://schemas.microsoft.com/office/drawing/2014/main" id="{702050CA-1E16-44B0-9569-85768F872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6289675"/>
            <a:ext cx="919321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magine 33">
            <a:extLst>
              <a:ext uri="{FF2B5EF4-FFF2-40B4-BE49-F238E27FC236}">
                <a16:creationId xmlns:a16="http://schemas.microsoft.com/office/drawing/2014/main" id="{09583486-2BDE-4E35-A3EF-0FF720E4C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88" y="555625"/>
            <a:ext cx="39020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61D500A0-A271-40CC-AB40-2FF2963654F4}"/>
              </a:ext>
            </a:extLst>
          </p:cNvPr>
          <p:cNvSpPr/>
          <p:nvPr/>
        </p:nvSpPr>
        <p:spPr>
          <a:xfrm>
            <a:off x="1147763" y="1970088"/>
            <a:ext cx="10302875" cy="2923877"/>
          </a:xfrm>
          <a:prstGeom prst="rect">
            <a:avLst/>
          </a:prstGeom>
        </p:spPr>
        <p:txBody>
          <a:bodyPr>
            <a:spAutoFit/>
          </a:bodyPr>
          <a:lstStyle/>
          <a:p>
            <a:pPr>
              <a:defRPr/>
            </a:pPr>
            <a:r>
              <a:rPr lang="ru-RU" altLang="es-ES" sz="3200" dirty="0">
                <a:latin typeface="Arial Rounded MT Bold" panose="020F0704030504030204" pitchFamily="34" charset="0"/>
              </a:rPr>
              <a:t>Како да се подобри културното наследство</a:t>
            </a:r>
            <a:r>
              <a:rPr lang="en-US" altLang="es-ES" sz="3200" dirty="0">
                <a:latin typeface="Arial Rounded MT Bold" panose="020F0704030504030204" pitchFamily="34" charset="0"/>
              </a:rPr>
              <a:t>?</a:t>
            </a:r>
          </a:p>
          <a:p>
            <a:pPr marL="457200" indent="-457200">
              <a:buFont typeface="Arial" panose="020B0604020202020204" pitchFamily="34" charset="0"/>
              <a:buChar char="•"/>
              <a:defRPr/>
            </a:pPr>
            <a:r>
              <a:rPr lang="ru-RU" altLang="es-ES" sz="2800" dirty="0">
                <a:latin typeface="Arial Rounded MT Bold" panose="020F0704030504030204" pitchFamily="34" charset="0"/>
              </a:rPr>
              <a:t>Постојат залихи на материјални (и нематеријални) средства за CH, не можеме да ги прошириме</a:t>
            </a:r>
            <a:endParaRPr lang="en-US" altLang="es-ES" sz="2800" dirty="0">
              <a:latin typeface="Arial Rounded MT Bold" panose="020F0704030504030204" pitchFamily="34" charset="0"/>
            </a:endParaRPr>
          </a:p>
          <a:p>
            <a:pPr marL="457200" indent="-457200">
              <a:buFont typeface="Arial" panose="020B0604020202020204" pitchFamily="34" charset="0"/>
              <a:buChar char="•"/>
              <a:defRPr/>
            </a:pPr>
            <a:endParaRPr lang="en-US" altLang="es-ES" sz="3200" dirty="0">
              <a:latin typeface="Arial Rounded MT Bold" panose="020F0704030504030204" pitchFamily="34" charset="0"/>
            </a:endParaRPr>
          </a:p>
          <a:p>
            <a:pPr marL="457200" indent="-457200">
              <a:buFont typeface="Arial" panose="020B0604020202020204" pitchFamily="34" charset="0"/>
              <a:buChar char="•"/>
              <a:defRPr/>
            </a:pPr>
            <a:endParaRPr lang="en-US" altLang="es-ES" sz="3200" dirty="0">
              <a:latin typeface="Arial Rounded MT Bold" panose="020F0704030504030204" pitchFamily="34" charset="0"/>
            </a:endParaRPr>
          </a:p>
          <a:p>
            <a:pPr marL="457200" indent="-457200">
              <a:buFont typeface="Arial" panose="020B0604020202020204" pitchFamily="34" charset="0"/>
              <a:buChar char="•"/>
              <a:defRPr/>
            </a:pPr>
            <a:endParaRPr lang="en-GB" altLang="es-ES" sz="3200" dirty="0">
              <a:latin typeface="Arial Rounded MT Bold" panose="020F0704030504030204" pitchFamily="34" charset="0"/>
            </a:endParaRPr>
          </a:p>
        </p:txBody>
      </p:sp>
      <p:pic>
        <p:nvPicPr>
          <p:cNvPr id="5" name="Imagen 4">
            <a:extLst>
              <a:ext uri="{FF2B5EF4-FFF2-40B4-BE49-F238E27FC236}">
                <a16:creationId xmlns:a16="http://schemas.microsoft.com/office/drawing/2014/main" id="{78BD5DBC-091F-42CE-A2DD-473CC9534BF8}"/>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489939" y="4527030"/>
            <a:ext cx="1920272" cy="1258178"/>
          </a:xfrm>
          <a:prstGeom prst="rect">
            <a:avLst/>
          </a:prstGeom>
        </p:spPr>
      </p:pic>
      <p:grpSp>
        <p:nvGrpSpPr>
          <p:cNvPr id="26" name="Grupo 25">
            <a:extLst>
              <a:ext uri="{FF2B5EF4-FFF2-40B4-BE49-F238E27FC236}">
                <a16:creationId xmlns:a16="http://schemas.microsoft.com/office/drawing/2014/main" id="{4DF92C80-2AD3-4BFA-BC22-B59CBE38421C}"/>
              </a:ext>
            </a:extLst>
          </p:cNvPr>
          <p:cNvGrpSpPr/>
          <p:nvPr/>
        </p:nvGrpSpPr>
        <p:grpSpPr>
          <a:xfrm>
            <a:off x="6313260" y="3301838"/>
            <a:ext cx="6038037" cy="2908422"/>
            <a:chOff x="6299200" y="3389325"/>
            <a:chExt cx="6038037" cy="2908422"/>
          </a:xfrm>
        </p:grpSpPr>
        <p:pic>
          <p:nvPicPr>
            <p:cNvPr id="9" name="Imagen 8">
              <a:extLst>
                <a:ext uri="{FF2B5EF4-FFF2-40B4-BE49-F238E27FC236}">
                  <a16:creationId xmlns:a16="http://schemas.microsoft.com/office/drawing/2014/main" id="{C7F794A7-8FC1-45AE-A61E-ADF728DC7A9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299200" y="3743090"/>
              <a:ext cx="1920272" cy="1258178"/>
            </a:xfrm>
            <a:prstGeom prst="rect">
              <a:avLst/>
            </a:prstGeom>
          </p:spPr>
        </p:pic>
        <p:pic>
          <p:nvPicPr>
            <p:cNvPr id="11" name="Imagen 10">
              <a:extLst>
                <a:ext uri="{FF2B5EF4-FFF2-40B4-BE49-F238E27FC236}">
                  <a16:creationId xmlns:a16="http://schemas.microsoft.com/office/drawing/2014/main" id="{8D5C434C-FCD0-49F9-9A4F-437DEB827418}"/>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781789" y="4786546"/>
              <a:ext cx="1920272" cy="1258178"/>
            </a:xfrm>
            <a:prstGeom prst="rect">
              <a:avLst/>
            </a:prstGeom>
          </p:spPr>
        </p:pic>
        <p:pic>
          <p:nvPicPr>
            <p:cNvPr id="13" name="Imagen 12">
              <a:extLst>
                <a:ext uri="{FF2B5EF4-FFF2-40B4-BE49-F238E27FC236}">
                  <a16:creationId xmlns:a16="http://schemas.microsoft.com/office/drawing/2014/main" id="{F77676CE-AAE2-41EF-8E8B-15C39701C65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188189" y="3389325"/>
              <a:ext cx="1920272" cy="1258178"/>
            </a:xfrm>
            <a:prstGeom prst="rect">
              <a:avLst/>
            </a:prstGeom>
          </p:spPr>
        </p:pic>
        <p:pic>
          <p:nvPicPr>
            <p:cNvPr id="15" name="Imagen 14">
              <a:extLst>
                <a:ext uri="{FF2B5EF4-FFF2-40B4-BE49-F238E27FC236}">
                  <a16:creationId xmlns:a16="http://schemas.microsoft.com/office/drawing/2014/main" id="{9079B3E7-B1EB-4F32-81FB-4C59260C2A5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008592" y="5039569"/>
              <a:ext cx="1920272" cy="1258178"/>
            </a:xfrm>
            <a:prstGeom prst="rect">
              <a:avLst/>
            </a:prstGeom>
          </p:spPr>
        </p:pic>
        <p:pic>
          <p:nvPicPr>
            <p:cNvPr id="17" name="Imagen 16">
              <a:extLst>
                <a:ext uri="{FF2B5EF4-FFF2-40B4-BE49-F238E27FC236}">
                  <a16:creationId xmlns:a16="http://schemas.microsoft.com/office/drawing/2014/main" id="{37E54A67-6C9B-488A-97D1-C2C58D86849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0416965" y="4355713"/>
              <a:ext cx="1920272" cy="1258178"/>
            </a:xfrm>
            <a:prstGeom prst="rect">
              <a:avLst/>
            </a:prstGeom>
          </p:spPr>
        </p:pic>
      </p:grpSp>
      <p:sp>
        <p:nvSpPr>
          <p:cNvPr id="19" name="Símbolo &quot;No permitido&quot; 18">
            <a:extLst>
              <a:ext uri="{FF2B5EF4-FFF2-40B4-BE49-F238E27FC236}">
                <a16:creationId xmlns:a16="http://schemas.microsoft.com/office/drawing/2014/main" id="{2767CBBF-4061-4C2C-A5F4-93B464D13FB2}"/>
              </a:ext>
            </a:extLst>
          </p:cNvPr>
          <p:cNvSpPr/>
          <p:nvPr/>
        </p:nvSpPr>
        <p:spPr>
          <a:xfrm>
            <a:off x="7540495" y="3521158"/>
            <a:ext cx="3910143" cy="2915155"/>
          </a:xfrm>
          <a:prstGeom prst="noSmoking">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3" name="Imagen 22" descr="Niño chino">
            <a:extLst>
              <a:ext uri="{FF2B5EF4-FFF2-40B4-BE49-F238E27FC236}">
                <a16:creationId xmlns:a16="http://schemas.microsoft.com/office/drawing/2014/main" id="{6512C4CF-BDB5-4B98-A5C3-0899CD73BC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37446" y="3655603"/>
            <a:ext cx="736940" cy="2555497"/>
          </a:xfrm>
          <a:prstGeom prst="rect">
            <a:avLst/>
          </a:prstGeom>
          <a:scene3d>
            <a:camera prst="orthographicFront">
              <a:rot lat="0" lon="10800000" rev="0"/>
            </a:camera>
            <a:lightRig rig="threePt" dir="t"/>
          </a:scene3d>
        </p:spPr>
      </p:pic>
    </p:spTree>
    <p:extLst>
      <p:ext uri="{BB962C8B-B14F-4D97-AF65-F5344CB8AC3E}">
        <p14:creationId xmlns:p14="http://schemas.microsoft.com/office/powerpoint/2010/main" val="825969403"/>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9" name="Picture 33">
            <a:extLst>
              <a:ext uri="{FF2B5EF4-FFF2-40B4-BE49-F238E27FC236}">
                <a16:creationId xmlns:a16="http://schemas.microsoft.com/office/drawing/2014/main" id="{F74BD1D0-39F9-49B4-865F-B72EA5D53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6243638"/>
            <a:ext cx="23034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9">
            <a:extLst>
              <a:ext uri="{FF2B5EF4-FFF2-40B4-BE49-F238E27FC236}">
                <a16:creationId xmlns:a16="http://schemas.microsoft.com/office/drawing/2014/main" id="{702050CA-1E16-44B0-9569-85768F872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6289675"/>
            <a:ext cx="919321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magine 33">
            <a:extLst>
              <a:ext uri="{FF2B5EF4-FFF2-40B4-BE49-F238E27FC236}">
                <a16:creationId xmlns:a16="http://schemas.microsoft.com/office/drawing/2014/main" id="{09583486-2BDE-4E35-A3EF-0FF720E4C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88" y="555625"/>
            <a:ext cx="39020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61D500A0-A271-40CC-AB40-2FF2963654F4}"/>
              </a:ext>
            </a:extLst>
          </p:cNvPr>
          <p:cNvSpPr/>
          <p:nvPr/>
        </p:nvSpPr>
        <p:spPr>
          <a:xfrm>
            <a:off x="1147763" y="1970088"/>
            <a:ext cx="10574545" cy="4893647"/>
          </a:xfrm>
          <a:prstGeom prst="rect">
            <a:avLst/>
          </a:prstGeom>
        </p:spPr>
        <p:txBody>
          <a:bodyPr wrap="square">
            <a:spAutoFit/>
          </a:bodyPr>
          <a:lstStyle/>
          <a:p>
            <a:pPr>
              <a:defRPr/>
            </a:pPr>
            <a:r>
              <a:rPr lang="ru-RU" altLang="es-ES" sz="3200" dirty="0">
                <a:latin typeface="Arial Rounded MT Bold" panose="020F0704030504030204" pitchFamily="34" charset="0"/>
              </a:rPr>
              <a:t>Како да се подобри културното наследство</a:t>
            </a:r>
            <a:r>
              <a:rPr lang="en-US" altLang="es-ES" sz="3200" dirty="0">
                <a:latin typeface="Arial Rounded MT Bold" panose="020F0704030504030204" pitchFamily="34" charset="0"/>
              </a:rPr>
              <a:t>?</a:t>
            </a:r>
          </a:p>
          <a:p>
            <a:pPr marL="457200" indent="-457200">
              <a:buFont typeface="Arial" panose="020B0604020202020204" pitchFamily="34" charset="0"/>
              <a:buChar char="•"/>
              <a:defRPr/>
            </a:pPr>
            <a:r>
              <a:rPr lang="ru-RU" altLang="es-ES" sz="2800" dirty="0">
                <a:latin typeface="Arial Rounded MT Bold" panose="020F0704030504030204" pitchFamily="34" charset="0"/>
              </a:rPr>
              <a:t>Има залихи на материјални (и нематеријални) средства за CH, не можеме да ги прошириме… Или можеме</a:t>
            </a:r>
            <a:r>
              <a:rPr lang="en-US" altLang="es-ES" sz="2800" dirty="0">
                <a:latin typeface="Arial Rounded MT Bold" panose="020F0704030504030204" pitchFamily="34" charset="0"/>
              </a:rPr>
              <a:t>?</a:t>
            </a:r>
          </a:p>
          <a:p>
            <a:pPr lvl="1">
              <a:defRPr/>
            </a:pPr>
            <a:endParaRPr lang="en-US" altLang="es-ES" sz="3200" dirty="0">
              <a:latin typeface="Arial Rounded MT Bold" panose="020F0704030504030204" pitchFamily="34" charset="0"/>
            </a:endParaRPr>
          </a:p>
          <a:p>
            <a:pPr marL="914400" lvl="1" indent="-457200">
              <a:buFont typeface="Arial" panose="020B0604020202020204" pitchFamily="34" charset="0"/>
              <a:buChar char="•"/>
              <a:defRPr/>
            </a:pPr>
            <a:endParaRPr lang="en-US" altLang="es-ES" sz="3200" dirty="0">
              <a:latin typeface="Arial Rounded MT Bold" panose="020F0704030504030204" pitchFamily="34" charset="0"/>
            </a:endParaRPr>
          </a:p>
          <a:p>
            <a:pPr marL="457200" indent="-457200">
              <a:buFont typeface="Arial" panose="020B0604020202020204" pitchFamily="34" charset="0"/>
              <a:buChar char="•"/>
              <a:defRPr/>
            </a:pPr>
            <a:endParaRPr lang="en-US" altLang="es-ES" sz="3200" dirty="0">
              <a:latin typeface="Arial Rounded MT Bold" panose="020F0704030504030204" pitchFamily="34" charset="0"/>
            </a:endParaRPr>
          </a:p>
          <a:p>
            <a:pPr>
              <a:defRPr/>
            </a:pPr>
            <a:endParaRPr lang="en-US" altLang="es-ES" sz="3200" dirty="0">
              <a:latin typeface="Arial Rounded MT Bold" panose="020F0704030504030204" pitchFamily="34" charset="0"/>
            </a:endParaRPr>
          </a:p>
          <a:p>
            <a:pPr marL="457200" indent="-457200">
              <a:buFont typeface="Arial" panose="020B0604020202020204" pitchFamily="34" charset="0"/>
              <a:buChar char="•"/>
              <a:defRPr/>
            </a:pPr>
            <a:endParaRPr lang="en-US" altLang="es-ES" sz="3200" dirty="0">
              <a:latin typeface="Arial Rounded MT Bold" panose="020F0704030504030204" pitchFamily="34" charset="0"/>
            </a:endParaRPr>
          </a:p>
          <a:p>
            <a:pPr marL="457200" indent="-457200">
              <a:buFont typeface="Arial" panose="020B0604020202020204" pitchFamily="34" charset="0"/>
              <a:buChar char="•"/>
              <a:defRPr/>
            </a:pPr>
            <a:endParaRPr lang="en-US" altLang="es-ES" sz="3200" dirty="0">
              <a:latin typeface="Arial Rounded MT Bold" panose="020F0704030504030204" pitchFamily="34" charset="0"/>
            </a:endParaRPr>
          </a:p>
          <a:p>
            <a:pPr marL="457200" indent="-457200">
              <a:buFont typeface="Arial" panose="020B0604020202020204" pitchFamily="34" charset="0"/>
              <a:buChar char="•"/>
              <a:defRPr/>
            </a:pPr>
            <a:endParaRPr lang="en-GB" altLang="es-ES" sz="3200" dirty="0">
              <a:latin typeface="Arial Rounded MT Bold" panose="020F0704030504030204" pitchFamily="34" charset="0"/>
            </a:endParaRPr>
          </a:p>
        </p:txBody>
      </p:sp>
      <p:pic>
        <p:nvPicPr>
          <p:cNvPr id="3" name="Imagen 2">
            <a:extLst>
              <a:ext uri="{FF2B5EF4-FFF2-40B4-BE49-F238E27FC236}">
                <a16:creationId xmlns:a16="http://schemas.microsoft.com/office/drawing/2014/main" id="{CB8840EF-1648-4BDE-9A7E-871060298EFD}"/>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489939" y="4527030"/>
            <a:ext cx="1920272" cy="1258178"/>
          </a:xfrm>
          <a:prstGeom prst="rect">
            <a:avLst/>
          </a:prstGeom>
        </p:spPr>
      </p:pic>
      <p:pic>
        <p:nvPicPr>
          <p:cNvPr id="5" name="Imagen 4">
            <a:extLst>
              <a:ext uri="{FF2B5EF4-FFF2-40B4-BE49-F238E27FC236}">
                <a16:creationId xmlns:a16="http://schemas.microsoft.com/office/drawing/2014/main" id="{19176B10-811E-45E4-993F-113C088C328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642335" y="3294616"/>
            <a:ext cx="4422149" cy="2897428"/>
          </a:xfrm>
          <a:prstGeom prst="rect">
            <a:avLst/>
          </a:prstGeom>
        </p:spPr>
      </p:pic>
      <p:pic>
        <p:nvPicPr>
          <p:cNvPr id="19" name="Imagen 18" descr="Niño chino">
            <a:extLst>
              <a:ext uri="{FF2B5EF4-FFF2-40B4-BE49-F238E27FC236}">
                <a16:creationId xmlns:a16="http://schemas.microsoft.com/office/drawing/2014/main" id="{462A7EC1-C3C3-4406-8495-C16BBEE5C2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84381" y="3756146"/>
            <a:ext cx="836381" cy="2465882"/>
          </a:xfrm>
          <a:prstGeom prst="rect">
            <a:avLst/>
          </a:prstGeom>
        </p:spPr>
      </p:pic>
    </p:spTree>
    <p:extLst>
      <p:ext uri="{BB962C8B-B14F-4D97-AF65-F5344CB8AC3E}">
        <p14:creationId xmlns:p14="http://schemas.microsoft.com/office/powerpoint/2010/main" val="319334496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9" name="Picture 33">
            <a:extLst>
              <a:ext uri="{FF2B5EF4-FFF2-40B4-BE49-F238E27FC236}">
                <a16:creationId xmlns:a16="http://schemas.microsoft.com/office/drawing/2014/main" id="{F74BD1D0-39F9-49B4-865F-B72EA5D53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6243638"/>
            <a:ext cx="23034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9">
            <a:extLst>
              <a:ext uri="{FF2B5EF4-FFF2-40B4-BE49-F238E27FC236}">
                <a16:creationId xmlns:a16="http://schemas.microsoft.com/office/drawing/2014/main" id="{702050CA-1E16-44B0-9569-85768F872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6289675"/>
            <a:ext cx="919321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magine 33">
            <a:extLst>
              <a:ext uri="{FF2B5EF4-FFF2-40B4-BE49-F238E27FC236}">
                <a16:creationId xmlns:a16="http://schemas.microsoft.com/office/drawing/2014/main" id="{09583486-2BDE-4E35-A3EF-0FF720E4C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88" y="555625"/>
            <a:ext cx="39020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61D500A0-A271-40CC-AB40-2FF2963654F4}"/>
              </a:ext>
            </a:extLst>
          </p:cNvPr>
          <p:cNvSpPr/>
          <p:nvPr/>
        </p:nvSpPr>
        <p:spPr>
          <a:xfrm>
            <a:off x="1147763" y="1970088"/>
            <a:ext cx="10574545" cy="7048083"/>
          </a:xfrm>
          <a:prstGeom prst="rect">
            <a:avLst/>
          </a:prstGeom>
        </p:spPr>
        <p:txBody>
          <a:bodyPr wrap="square">
            <a:spAutoFit/>
          </a:bodyPr>
          <a:lstStyle/>
          <a:p>
            <a:pPr>
              <a:defRPr/>
            </a:pPr>
            <a:r>
              <a:rPr lang="ru-RU" altLang="es-ES" sz="3200" dirty="0">
                <a:latin typeface="Arial Rounded MT Bold" panose="020F0704030504030204" pitchFamily="34" charset="0"/>
              </a:rPr>
              <a:t>Како да се прошири културното наследство</a:t>
            </a:r>
            <a:r>
              <a:rPr lang="en-US" altLang="es-ES" sz="3200" dirty="0">
                <a:latin typeface="Arial Rounded MT Bold" panose="020F0704030504030204" pitchFamily="34" charset="0"/>
              </a:rPr>
              <a:t>:</a:t>
            </a:r>
          </a:p>
          <a:p>
            <a:pPr marL="457200" indent="-457200">
              <a:buFont typeface="Arial" panose="020B0604020202020204" pitchFamily="34" charset="0"/>
              <a:buChar char="•"/>
              <a:defRPr/>
            </a:pPr>
            <a:r>
              <a:rPr lang="ru-RU" altLang="es-ES" sz="2800" dirty="0">
                <a:latin typeface="Arial Rounded MT Bold" panose="020F0704030504030204" pitchFamily="34" charset="0"/>
              </a:rPr>
              <a:t>Има залихи на материјални (и нематеријални) средства за CH, не можеме да ги прошириме… Или можеме</a:t>
            </a:r>
            <a:r>
              <a:rPr lang="en-US" altLang="es-ES" sz="2800" dirty="0">
                <a:latin typeface="Arial Rounded MT Bold" panose="020F0704030504030204" pitchFamily="34" charset="0"/>
              </a:rPr>
              <a:t>?</a:t>
            </a:r>
          </a:p>
          <a:p>
            <a:pPr marL="457200" indent="-457200">
              <a:buFont typeface="Arial" panose="020B0604020202020204" pitchFamily="34" charset="0"/>
              <a:buChar char="•"/>
              <a:defRPr/>
            </a:pPr>
            <a:r>
              <a:rPr lang="ru-RU" altLang="es-ES" sz="2800" dirty="0">
                <a:latin typeface="Arial Rounded MT Bold" panose="020F0704030504030204" pitchFamily="34" charset="0"/>
              </a:rPr>
              <a:t>Јавните власти можат да ги подобрат економските активности поврзани со CH со</a:t>
            </a:r>
            <a:r>
              <a:rPr lang="en-US" altLang="es-ES" sz="2800" dirty="0">
                <a:latin typeface="Arial Rounded MT Bold" panose="020F0704030504030204" pitchFamily="34" charset="0"/>
              </a:rPr>
              <a:t>:</a:t>
            </a:r>
          </a:p>
          <a:p>
            <a:pPr marL="914400" lvl="1" indent="-457200">
              <a:buFont typeface="Arial" panose="020B0604020202020204" pitchFamily="34" charset="0"/>
              <a:buChar char="•"/>
              <a:defRPr/>
            </a:pPr>
            <a:r>
              <a:rPr lang="ru-RU" altLang="es-ES" sz="2800" u="sng" dirty="0">
                <a:latin typeface="Arial Rounded MT Bold" panose="020F0704030504030204" pitchFamily="34" charset="0"/>
              </a:rPr>
              <a:t>Зачувување и враќање</a:t>
            </a:r>
            <a:r>
              <a:rPr lang="ru-RU" altLang="es-ES" sz="2800" dirty="0">
                <a:latin typeface="Arial Rounded MT Bold" panose="020F0704030504030204" pitchFamily="34" charset="0"/>
              </a:rPr>
              <a:t> на постојните средства за CH</a:t>
            </a:r>
            <a:endParaRPr lang="en-US" altLang="es-ES" sz="2800" dirty="0">
              <a:latin typeface="Arial Rounded MT Bold" panose="020F0704030504030204" pitchFamily="34" charset="0"/>
            </a:endParaRPr>
          </a:p>
          <a:p>
            <a:pPr marL="914400" lvl="1" indent="-457200">
              <a:buFont typeface="Arial" panose="020B0604020202020204" pitchFamily="34" charset="0"/>
              <a:buChar char="•"/>
              <a:defRPr/>
            </a:pPr>
            <a:r>
              <a:rPr lang="ru-RU" altLang="es-ES" sz="2800" u="sng" dirty="0">
                <a:latin typeface="Arial Rounded MT Bold" panose="020F0704030504030204" pitchFamily="34" charset="0"/>
              </a:rPr>
              <a:t>Да се направат подостапни</a:t>
            </a:r>
            <a:r>
              <a:rPr lang="ru-RU" altLang="es-ES" sz="2800" dirty="0">
                <a:latin typeface="Arial Rounded MT Bold" panose="020F0704030504030204" pitchFamily="34" charset="0"/>
              </a:rPr>
              <a:t> (физички и дигитално) за новите потенцијални клиенти</a:t>
            </a:r>
            <a:endParaRPr lang="en-US" altLang="es-ES" sz="2800" dirty="0">
              <a:latin typeface="Arial Rounded MT Bold" panose="020F0704030504030204" pitchFamily="34" charset="0"/>
            </a:endParaRPr>
          </a:p>
          <a:p>
            <a:pPr lvl="1">
              <a:defRPr/>
            </a:pPr>
            <a:endParaRPr lang="en-US" altLang="es-ES" sz="3200" dirty="0">
              <a:latin typeface="Arial Rounded MT Bold" panose="020F0704030504030204" pitchFamily="34" charset="0"/>
            </a:endParaRPr>
          </a:p>
          <a:p>
            <a:pPr marL="914400" lvl="1" indent="-457200">
              <a:buFont typeface="Arial" panose="020B0604020202020204" pitchFamily="34" charset="0"/>
              <a:buChar char="•"/>
              <a:defRPr/>
            </a:pPr>
            <a:endParaRPr lang="en-US" altLang="es-ES" sz="3200" dirty="0">
              <a:latin typeface="Arial Rounded MT Bold" panose="020F0704030504030204" pitchFamily="34" charset="0"/>
            </a:endParaRPr>
          </a:p>
          <a:p>
            <a:pPr marL="457200" indent="-457200">
              <a:buFont typeface="Arial" panose="020B0604020202020204" pitchFamily="34" charset="0"/>
              <a:buChar char="•"/>
              <a:defRPr/>
            </a:pPr>
            <a:endParaRPr lang="en-US" altLang="es-ES" sz="3200" dirty="0">
              <a:latin typeface="Arial Rounded MT Bold" panose="020F0704030504030204" pitchFamily="34" charset="0"/>
            </a:endParaRPr>
          </a:p>
          <a:p>
            <a:pPr>
              <a:defRPr/>
            </a:pPr>
            <a:endParaRPr lang="en-US" altLang="es-ES" sz="3200" dirty="0">
              <a:latin typeface="Arial Rounded MT Bold" panose="020F0704030504030204" pitchFamily="34" charset="0"/>
            </a:endParaRPr>
          </a:p>
          <a:p>
            <a:pPr marL="457200" indent="-457200">
              <a:buFont typeface="Arial" panose="020B0604020202020204" pitchFamily="34" charset="0"/>
              <a:buChar char="•"/>
              <a:defRPr/>
            </a:pPr>
            <a:endParaRPr lang="en-US" altLang="es-ES" sz="3200" dirty="0">
              <a:latin typeface="Arial Rounded MT Bold" panose="020F0704030504030204" pitchFamily="34" charset="0"/>
            </a:endParaRPr>
          </a:p>
          <a:p>
            <a:pPr marL="457200" indent="-457200">
              <a:buFont typeface="Arial" panose="020B0604020202020204" pitchFamily="34" charset="0"/>
              <a:buChar char="•"/>
              <a:defRPr/>
            </a:pPr>
            <a:endParaRPr lang="en-US" altLang="es-ES" sz="3200" dirty="0">
              <a:latin typeface="Arial Rounded MT Bold" panose="020F0704030504030204" pitchFamily="34" charset="0"/>
            </a:endParaRPr>
          </a:p>
          <a:p>
            <a:pPr marL="457200" indent="-457200">
              <a:buFont typeface="Arial" panose="020B0604020202020204" pitchFamily="34" charset="0"/>
              <a:buChar char="•"/>
              <a:defRPr/>
            </a:pPr>
            <a:endParaRPr lang="en-GB" altLang="es-ES" sz="3200" dirty="0">
              <a:latin typeface="Arial Rounded MT Bold" panose="020F0704030504030204" pitchFamily="34" charset="0"/>
            </a:endParaRPr>
          </a:p>
        </p:txBody>
      </p:sp>
    </p:spTree>
    <p:extLst>
      <p:ext uri="{BB962C8B-B14F-4D97-AF65-F5344CB8AC3E}">
        <p14:creationId xmlns:p14="http://schemas.microsoft.com/office/powerpoint/2010/main" val="4081431812"/>
      </p:ext>
    </p:extLst>
  </p:cSld>
  <p:clrMapOvr>
    <a:masterClrMapping/>
  </p:clrMapOvr>
  <p:transition advClick="0"/>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9" name="Picture 33">
            <a:extLst>
              <a:ext uri="{FF2B5EF4-FFF2-40B4-BE49-F238E27FC236}">
                <a16:creationId xmlns:a16="http://schemas.microsoft.com/office/drawing/2014/main" id="{F74BD1D0-39F9-49B4-865F-B72EA5D53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6243638"/>
            <a:ext cx="23034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9">
            <a:extLst>
              <a:ext uri="{FF2B5EF4-FFF2-40B4-BE49-F238E27FC236}">
                <a16:creationId xmlns:a16="http://schemas.microsoft.com/office/drawing/2014/main" id="{702050CA-1E16-44B0-9569-85768F872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6289675"/>
            <a:ext cx="919321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magine 33">
            <a:extLst>
              <a:ext uri="{FF2B5EF4-FFF2-40B4-BE49-F238E27FC236}">
                <a16:creationId xmlns:a16="http://schemas.microsoft.com/office/drawing/2014/main" id="{09583486-2BDE-4E35-A3EF-0FF720E4C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88" y="555625"/>
            <a:ext cx="39020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61D500A0-A271-40CC-AB40-2FF2963654F4}"/>
              </a:ext>
            </a:extLst>
          </p:cNvPr>
          <p:cNvSpPr/>
          <p:nvPr/>
        </p:nvSpPr>
        <p:spPr>
          <a:xfrm>
            <a:off x="1147763" y="1900813"/>
            <a:ext cx="10574545" cy="7909858"/>
          </a:xfrm>
          <a:prstGeom prst="rect">
            <a:avLst/>
          </a:prstGeom>
        </p:spPr>
        <p:txBody>
          <a:bodyPr wrap="square">
            <a:spAutoFit/>
          </a:bodyPr>
          <a:lstStyle/>
          <a:p>
            <a:pPr>
              <a:defRPr/>
            </a:pPr>
            <a:r>
              <a:rPr lang="ru-RU" altLang="es-ES" sz="3200" dirty="0">
                <a:latin typeface="Arial Rounded MT Bold" panose="020F0704030504030204" pitchFamily="34" charset="0"/>
              </a:rPr>
              <a:t>Како да се прошири културното наследство </a:t>
            </a:r>
            <a:r>
              <a:rPr lang="en-US" altLang="es-ES" sz="3200" dirty="0">
                <a:latin typeface="Arial Rounded MT Bold" panose="020F0704030504030204" pitchFamily="34" charset="0"/>
              </a:rPr>
              <a:t>:</a:t>
            </a:r>
          </a:p>
          <a:p>
            <a:pPr marL="457200" indent="-457200">
              <a:buFont typeface="Arial" panose="020B0604020202020204" pitchFamily="34" charset="0"/>
              <a:buChar char="•"/>
              <a:defRPr/>
            </a:pPr>
            <a:r>
              <a:rPr lang="ru-RU" altLang="es-ES" sz="2800" dirty="0">
                <a:latin typeface="Arial Rounded MT Bold" panose="020F0704030504030204" pitchFamily="34" charset="0"/>
              </a:rPr>
              <a:t>Има залихи на материјални (и нематеријални) средства за CH, не можеме да ги прошириме… Или можеме</a:t>
            </a:r>
            <a:r>
              <a:rPr lang="en-US" altLang="es-ES" sz="2800" dirty="0">
                <a:latin typeface="Arial Rounded MT Bold" panose="020F0704030504030204" pitchFamily="34" charset="0"/>
              </a:rPr>
              <a:t>?</a:t>
            </a:r>
          </a:p>
          <a:p>
            <a:pPr marL="457200" indent="-457200">
              <a:buFont typeface="Arial" panose="020B0604020202020204" pitchFamily="34" charset="0"/>
              <a:buChar char="•"/>
              <a:defRPr/>
            </a:pPr>
            <a:r>
              <a:rPr lang="ru-RU" altLang="es-ES" sz="2800" dirty="0">
                <a:latin typeface="Arial Rounded MT Bold" panose="020F0704030504030204" pitchFamily="34" charset="0"/>
              </a:rPr>
              <a:t>Активностите на претприемачите можат да ги подобрат деловните можности од културното наследство со тоа што ќе го направат повеќе</a:t>
            </a:r>
            <a:r>
              <a:rPr lang="en-US" altLang="es-ES" sz="2800" dirty="0">
                <a:latin typeface="Arial Rounded MT Bold" panose="020F0704030504030204" pitchFamily="34" charset="0"/>
              </a:rPr>
              <a:t>:</a:t>
            </a:r>
          </a:p>
          <a:p>
            <a:pPr marL="914400" lvl="1" indent="-457200">
              <a:buFont typeface="Arial" panose="020B0604020202020204" pitchFamily="34" charset="0"/>
              <a:buChar char="•"/>
              <a:defRPr/>
            </a:pPr>
            <a:r>
              <a:rPr lang="ru-RU" altLang="es-ES" sz="2800" u="sng" dirty="0">
                <a:latin typeface="Arial Rounded MT Bold" panose="020F0704030504030204" pitchFamily="34" charset="0"/>
              </a:rPr>
              <a:t>Видливо</a:t>
            </a:r>
            <a:r>
              <a:rPr lang="ru-RU" altLang="es-ES" sz="2800" dirty="0">
                <a:latin typeface="Arial Rounded MT Bold" panose="020F0704030504030204" pitchFamily="34" charset="0"/>
              </a:rPr>
              <a:t> за потенцијалните посетители преку ефективни рекламни кампањи</a:t>
            </a:r>
            <a:endParaRPr lang="en-US" altLang="es-ES" sz="2800" dirty="0">
              <a:latin typeface="Arial Rounded MT Bold" panose="020F0704030504030204" pitchFamily="34" charset="0"/>
            </a:endParaRPr>
          </a:p>
          <a:p>
            <a:pPr marL="914400" lvl="1" indent="-457200">
              <a:buFont typeface="Arial" panose="020B0604020202020204" pitchFamily="34" charset="0"/>
              <a:buChar char="•"/>
              <a:defRPr/>
            </a:pPr>
            <a:r>
              <a:rPr lang="ru-RU" altLang="es-ES" sz="2800" u="sng" dirty="0">
                <a:latin typeface="Arial Rounded MT Bold" panose="020F0704030504030204" pitchFamily="34" charset="0"/>
              </a:rPr>
              <a:t>Профитабилно</a:t>
            </a:r>
            <a:r>
              <a:rPr lang="ru-RU" altLang="es-ES" sz="2800" dirty="0">
                <a:latin typeface="Arial Rounded MT Bold" panose="020F0704030504030204" pitchFamily="34" charset="0"/>
              </a:rPr>
              <a:t> преку генерирање и специјализирање на активности поврзани со висока додадена вредност</a:t>
            </a:r>
            <a:endParaRPr lang="en-US" altLang="es-ES" sz="2800" dirty="0">
              <a:latin typeface="Arial Rounded MT Bold" panose="020F0704030504030204" pitchFamily="34" charset="0"/>
            </a:endParaRPr>
          </a:p>
          <a:p>
            <a:pPr marL="914400" lvl="1" indent="-457200">
              <a:buFont typeface="Arial" panose="020B0604020202020204" pitchFamily="34" charset="0"/>
              <a:buChar char="•"/>
              <a:defRPr/>
            </a:pPr>
            <a:endParaRPr lang="en-US" altLang="es-ES" sz="3200" dirty="0">
              <a:latin typeface="Arial Rounded MT Bold" panose="020F0704030504030204" pitchFamily="34" charset="0"/>
            </a:endParaRPr>
          </a:p>
          <a:p>
            <a:pPr marL="914400" lvl="1" indent="-457200">
              <a:buFont typeface="Arial" panose="020B0604020202020204" pitchFamily="34" charset="0"/>
              <a:buChar char="•"/>
              <a:defRPr/>
            </a:pPr>
            <a:endParaRPr lang="en-US" altLang="es-ES" sz="3200" dirty="0">
              <a:latin typeface="Arial Rounded MT Bold" panose="020F0704030504030204" pitchFamily="34" charset="0"/>
            </a:endParaRPr>
          </a:p>
          <a:p>
            <a:pPr marL="457200" indent="-457200">
              <a:buFont typeface="Arial" panose="020B0604020202020204" pitchFamily="34" charset="0"/>
              <a:buChar char="•"/>
              <a:defRPr/>
            </a:pPr>
            <a:endParaRPr lang="en-US" altLang="es-ES" sz="3200" dirty="0">
              <a:latin typeface="Arial Rounded MT Bold" panose="020F0704030504030204" pitchFamily="34" charset="0"/>
            </a:endParaRPr>
          </a:p>
          <a:p>
            <a:pPr>
              <a:defRPr/>
            </a:pPr>
            <a:endParaRPr lang="en-US" altLang="es-ES" sz="3200" dirty="0">
              <a:latin typeface="Arial Rounded MT Bold" panose="020F0704030504030204" pitchFamily="34" charset="0"/>
            </a:endParaRPr>
          </a:p>
          <a:p>
            <a:pPr marL="457200" indent="-457200">
              <a:buFont typeface="Arial" panose="020B0604020202020204" pitchFamily="34" charset="0"/>
              <a:buChar char="•"/>
              <a:defRPr/>
            </a:pPr>
            <a:endParaRPr lang="en-US" altLang="es-ES" sz="3200" dirty="0">
              <a:latin typeface="Arial Rounded MT Bold" panose="020F0704030504030204" pitchFamily="34" charset="0"/>
            </a:endParaRPr>
          </a:p>
          <a:p>
            <a:pPr marL="457200" indent="-457200">
              <a:buFont typeface="Arial" panose="020B0604020202020204" pitchFamily="34" charset="0"/>
              <a:buChar char="•"/>
              <a:defRPr/>
            </a:pPr>
            <a:endParaRPr lang="en-US" altLang="es-ES" sz="3200" dirty="0">
              <a:latin typeface="Arial Rounded MT Bold" panose="020F0704030504030204" pitchFamily="34" charset="0"/>
            </a:endParaRPr>
          </a:p>
          <a:p>
            <a:pPr marL="457200" indent="-457200">
              <a:buFont typeface="Arial" panose="020B0604020202020204" pitchFamily="34" charset="0"/>
              <a:buChar char="•"/>
              <a:defRPr/>
            </a:pPr>
            <a:endParaRPr lang="en-GB" altLang="es-ES" sz="3200" dirty="0">
              <a:latin typeface="Arial Rounded MT Bold" panose="020F0704030504030204" pitchFamily="34" charset="0"/>
            </a:endParaRPr>
          </a:p>
        </p:txBody>
      </p:sp>
    </p:spTree>
    <p:extLst>
      <p:ext uri="{BB962C8B-B14F-4D97-AF65-F5344CB8AC3E}">
        <p14:creationId xmlns:p14="http://schemas.microsoft.com/office/powerpoint/2010/main" val="3959776644"/>
      </p:ext>
    </p:extLst>
  </p:cSld>
  <p:clrMapOvr>
    <a:masterClrMapping/>
  </p:clrMapOvr>
  <p:transition advClick="0"/>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TextBox 1">
            <a:extLst>
              <a:ext uri="{FF2B5EF4-FFF2-40B4-BE49-F238E27FC236}">
                <a16:creationId xmlns:a16="http://schemas.microsoft.com/office/drawing/2014/main" id="{ED7B7B5F-7511-4BAC-96E3-8CA995275D9D}"/>
              </a:ext>
            </a:extLst>
          </p:cNvPr>
          <p:cNvSpPr txBox="1">
            <a:spLocks noChangeArrowheads="1"/>
          </p:cNvSpPr>
          <p:nvPr/>
        </p:nvSpPr>
        <p:spPr bwMode="auto">
          <a:xfrm>
            <a:off x="2092036" y="1998663"/>
            <a:ext cx="80910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Raleway Light" pitchFamily="34" charset="0"/>
              </a:defRPr>
            </a:lvl1pPr>
            <a:lvl2pPr marL="742950" indent="-285750">
              <a:defRPr>
                <a:solidFill>
                  <a:schemeClr val="tx1"/>
                </a:solidFill>
                <a:latin typeface="Raleway Light" pitchFamily="34" charset="0"/>
              </a:defRPr>
            </a:lvl2pPr>
            <a:lvl3pPr marL="1143000" indent="-228600">
              <a:defRPr>
                <a:solidFill>
                  <a:schemeClr val="tx1"/>
                </a:solidFill>
                <a:latin typeface="Raleway Light" pitchFamily="34" charset="0"/>
              </a:defRPr>
            </a:lvl3pPr>
            <a:lvl4pPr marL="1600200" indent="-228600">
              <a:defRPr>
                <a:solidFill>
                  <a:schemeClr val="tx1"/>
                </a:solidFill>
                <a:latin typeface="Raleway Light" pitchFamily="34" charset="0"/>
              </a:defRPr>
            </a:lvl4pPr>
            <a:lvl5pPr marL="2057400" indent="-228600">
              <a:defRPr>
                <a:solidFill>
                  <a:schemeClr val="tx1"/>
                </a:solidFill>
                <a:latin typeface="Raleway Light" pitchFamily="34" charset="0"/>
              </a:defRPr>
            </a:lvl5pPr>
            <a:lvl6pPr marL="2514600" indent="-228600" eaLnBrk="0" fontAlgn="base" hangingPunct="0">
              <a:spcBef>
                <a:spcPct val="0"/>
              </a:spcBef>
              <a:spcAft>
                <a:spcPct val="0"/>
              </a:spcAft>
              <a:defRPr>
                <a:solidFill>
                  <a:schemeClr val="tx1"/>
                </a:solidFill>
                <a:latin typeface="Raleway Light" pitchFamily="34" charset="0"/>
              </a:defRPr>
            </a:lvl6pPr>
            <a:lvl7pPr marL="2971800" indent="-228600" eaLnBrk="0" fontAlgn="base" hangingPunct="0">
              <a:spcBef>
                <a:spcPct val="0"/>
              </a:spcBef>
              <a:spcAft>
                <a:spcPct val="0"/>
              </a:spcAft>
              <a:defRPr>
                <a:solidFill>
                  <a:schemeClr val="tx1"/>
                </a:solidFill>
                <a:latin typeface="Raleway Light" pitchFamily="34" charset="0"/>
              </a:defRPr>
            </a:lvl7pPr>
            <a:lvl8pPr marL="3429000" indent="-228600" eaLnBrk="0" fontAlgn="base" hangingPunct="0">
              <a:spcBef>
                <a:spcPct val="0"/>
              </a:spcBef>
              <a:spcAft>
                <a:spcPct val="0"/>
              </a:spcAft>
              <a:defRPr>
                <a:solidFill>
                  <a:schemeClr val="tx1"/>
                </a:solidFill>
                <a:latin typeface="Raleway Light" pitchFamily="34" charset="0"/>
              </a:defRPr>
            </a:lvl8pPr>
            <a:lvl9pPr marL="3886200" indent="-228600" eaLnBrk="0" fontAlgn="base" hangingPunct="0">
              <a:spcBef>
                <a:spcPct val="0"/>
              </a:spcBef>
              <a:spcAft>
                <a:spcPct val="0"/>
              </a:spcAft>
              <a:defRPr>
                <a:solidFill>
                  <a:schemeClr val="tx1"/>
                </a:solidFill>
                <a:latin typeface="Raleway Light" pitchFamily="34" charset="0"/>
              </a:defRPr>
            </a:lvl9pPr>
          </a:lstStyle>
          <a:p>
            <a:pPr algn="ctr" eaLnBrk="1" hangingPunct="1"/>
            <a:r>
              <a:rPr lang="mk-MK" altLang="it-IT" sz="3600" b="1" dirty="0">
                <a:latin typeface="Arial" panose="020B0604020202020204" pitchFamily="34" charset="0"/>
                <a:cs typeface="Arial" panose="020B0604020202020204" pitchFamily="34" charset="0"/>
              </a:rPr>
              <a:t>Ви благодариме за вниманието</a:t>
            </a:r>
            <a:r>
              <a:rPr lang="en-US" altLang="es-ES" sz="3600" dirty="0"/>
              <a:t>!</a:t>
            </a:r>
            <a:endParaRPr lang="en-US" altLang="it-IT" sz="3600" b="1"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58595782-9922-47A1-8731-50597BF23CAB}"/>
              </a:ext>
            </a:extLst>
          </p:cNvPr>
          <p:cNvSpPr>
            <a:spLocks noChangeArrowheads="1"/>
          </p:cNvSpPr>
          <p:nvPr/>
        </p:nvSpPr>
        <p:spPr bwMode="auto">
          <a:xfrm>
            <a:off x="2771775" y="6170613"/>
            <a:ext cx="85058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aleway Light" pitchFamily="34" charset="0"/>
              </a:defRPr>
            </a:lvl1pPr>
            <a:lvl2pPr marL="742950" indent="-285750">
              <a:defRPr>
                <a:solidFill>
                  <a:schemeClr val="tx1"/>
                </a:solidFill>
                <a:latin typeface="Raleway Light" pitchFamily="34" charset="0"/>
              </a:defRPr>
            </a:lvl2pPr>
            <a:lvl3pPr marL="1143000" indent="-228600">
              <a:defRPr>
                <a:solidFill>
                  <a:schemeClr val="tx1"/>
                </a:solidFill>
                <a:latin typeface="Raleway Light" pitchFamily="34" charset="0"/>
              </a:defRPr>
            </a:lvl3pPr>
            <a:lvl4pPr marL="1600200" indent="-228600">
              <a:defRPr>
                <a:solidFill>
                  <a:schemeClr val="tx1"/>
                </a:solidFill>
                <a:latin typeface="Raleway Light" pitchFamily="34" charset="0"/>
              </a:defRPr>
            </a:lvl4pPr>
            <a:lvl5pPr marL="2057400" indent="-228600">
              <a:defRPr>
                <a:solidFill>
                  <a:schemeClr val="tx1"/>
                </a:solidFill>
                <a:latin typeface="Raleway Light" pitchFamily="34" charset="0"/>
              </a:defRPr>
            </a:lvl5pPr>
            <a:lvl6pPr marL="2514600" indent="-228600" eaLnBrk="0" fontAlgn="base" hangingPunct="0">
              <a:spcBef>
                <a:spcPct val="0"/>
              </a:spcBef>
              <a:spcAft>
                <a:spcPct val="0"/>
              </a:spcAft>
              <a:defRPr>
                <a:solidFill>
                  <a:schemeClr val="tx1"/>
                </a:solidFill>
                <a:latin typeface="Raleway Light" pitchFamily="34" charset="0"/>
              </a:defRPr>
            </a:lvl6pPr>
            <a:lvl7pPr marL="2971800" indent="-228600" eaLnBrk="0" fontAlgn="base" hangingPunct="0">
              <a:spcBef>
                <a:spcPct val="0"/>
              </a:spcBef>
              <a:spcAft>
                <a:spcPct val="0"/>
              </a:spcAft>
              <a:defRPr>
                <a:solidFill>
                  <a:schemeClr val="tx1"/>
                </a:solidFill>
                <a:latin typeface="Raleway Light" pitchFamily="34" charset="0"/>
              </a:defRPr>
            </a:lvl7pPr>
            <a:lvl8pPr marL="3429000" indent="-228600" eaLnBrk="0" fontAlgn="base" hangingPunct="0">
              <a:spcBef>
                <a:spcPct val="0"/>
              </a:spcBef>
              <a:spcAft>
                <a:spcPct val="0"/>
              </a:spcAft>
              <a:defRPr>
                <a:solidFill>
                  <a:schemeClr val="tx1"/>
                </a:solidFill>
                <a:latin typeface="Raleway Light" pitchFamily="34" charset="0"/>
              </a:defRPr>
            </a:lvl8pPr>
            <a:lvl9pPr marL="3886200" indent="-228600" eaLnBrk="0" fontAlgn="base" hangingPunct="0">
              <a:spcBef>
                <a:spcPct val="0"/>
              </a:spcBef>
              <a:spcAft>
                <a:spcPct val="0"/>
              </a:spcAft>
              <a:defRPr>
                <a:solidFill>
                  <a:schemeClr val="tx1"/>
                </a:solidFill>
                <a:latin typeface="Raleway Light" pitchFamily="34" charset="0"/>
              </a:defRPr>
            </a:lvl9pPr>
          </a:lstStyle>
          <a:p>
            <a:r>
              <a:rPr lang="en-GB" altLang="en-US" sz="1200"/>
              <a:t>With the support of the Erasmus+ programme of the European Union. This document and its contents reflects the views only of the authors, and the Commission cannot be held responsible for any use which may be made of the information contained therein.</a:t>
            </a:r>
          </a:p>
        </p:txBody>
      </p:sp>
      <p:pic>
        <p:nvPicPr>
          <p:cNvPr id="10244" name="Picture 15">
            <a:extLst>
              <a:ext uri="{FF2B5EF4-FFF2-40B4-BE49-F238E27FC236}">
                <a16:creationId xmlns:a16="http://schemas.microsoft.com/office/drawing/2014/main" id="{3470A209-9132-4516-AC7C-DEB9EC0255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6243638"/>
            <a:ext cx="23034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magine 14">
            <a:extLst>
              <a:ext uri="{FF2B5EF4-FFF2-40B4-BE49-F238E27FC236}">
                <a16:creationId xmlns:a16="http://schemas.microsoft.com/office/drawing/2014/main" id="{41F2784B-A817-451A-B003-ACE08A2482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6988" y="417513"/>
            <a:ext cx="4518025"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Immagine 15">
            <a:extLst>
              <a:ext uri="{FF2B5EF4-FFF2-40B4-BE49-F238E27FC236}">
                <a16:creationId xmlns:a16="http://schemas.microsoft.com/office/drawing/2014/main" id="{F7B4E8DE-8AE6-42C6-B799-CB20371627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75" y="2984500"/>
            <a:ext cx="12192000" cy="284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33">
            <a:extLst>
              <a:ext uri="{FF2B5EF4-FFF2-40B4-BE49-F238E27FC236}">
                <a16:creationId xmlns:a16="http://schemas.microsoft.com/office/drawing/2014/main" id="{19BA5F25-82AA-43F9-8641-988B311D59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6243638"/>
            <a:ext cx="23034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9">
            <a:extLst>
              <a:ext uri="{FF2B5EF4-FFF2-40B4-BE49-F238E27FC236}">
                <a16:creationId xmlns:a16="http://schemas.microsoft.com/office/drawing/2014/main" id="{FD12E18F-EFCA-49A5-A2DD-9C4EDBD364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6289675"/>
            <a:ext cx="919321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magine 33">
            <a:extLst>
              <a:ext uri="{FF2B5EF4-FFF2-40B4-BE49-F238E27FC236}">
                <a16:creationId xmlns:a16="http://schemas.microsoft.com/office/drawing/2014/main" id="{8789B22E-21F1-49BF-960F-8931605DAD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88" y="438150"/>
            <a:ext cx="39020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ttangolo 1">
            <a:extLst>
              <a:ext uri="{FF2B5EF4-FFF2-40B4-BE49-F238E27FC236}">
                <a16:creationId xmlns:a16="http://schemas.microsoft.com/office/drawing/2014/main" id="{4259C806-9243-4A18-8C1B-29E408B2D799}"/>
              </a:ext>
            </a:extLst>
          </p:cNvPr>
          <p:cNvSpPr>
            <a:spLocks noChangeArrowheads="1"/>
          </p:cNvSpPr>
          <p:nvPr/>
        </p:nvSpPr>
        <p:spPr bwMode="auto">
          <a:xfrm>
            <a:off x="5665788" y="661988"/>
            <a:ext cx="550097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Raleway Light" pitchFamily="34" charset="0"/>
              </a:defRPr>
            </a:lvl1pPr>
            <a:lvl2pPr marL="742950" indent="-285750">
              <a:defRPr>
                <a:solidFill>
                  <a:schemeClr val="tx1"/>
                </a:solidFill>
                <a:latin typeface="Raleway Light" pitchFamily="34" charset="0"/>
              </a:defRPr>
            </a:lvl2pPr>
            <a:lvl3pPr marL="1143000" indent="-228600">
              <a:defRPr>
                <a:solidFill>
                  <a:schemeClr val="tx1"/>
                </a:solidFill>
                <a:latin typeface="Raleway Light" pitchFamily="34" charset="0"/>
              </a:defRPr>
            </a:lvl3pPr>
            <a:lvl4pPr marL="1600200" indent="-228600">
              <a:defRPr>
                <a:solidFill>
                  <a:schemeClr val="tx1"/>
                </a:solidFill>
                <a:latin typeface="Raleway Light" pitchFamily="34" charset="0"/>
              </a:defRPr>
            </a:lvl4pPr>
            <a:lvl5pPr marL="2057400" indent="-228600">
              <a:defRPr>
                <a:solidFill>
                  <a:schemeClr val="tx1"/>
                </a:solidFill>
                <a:latin typeface="Raleway Light" pitchFamily="34" charset="0"/>
              </a:defRPr>
            </a:lvl5pPr>
            <a:lvl6pPr marL="2514600" indent="-228600" eaLnBrk="0" fontAlgn="base" hangingPunct="0">
              <a:spcBef>
                <a:spcPct val="0"/>
              </a:spcBef>
              <a:spcAft>
                <a:spcPct val="0"/>
              </a:spcAft>
              <a:defRPr>
                <a:solidFill>
                  <a:schemeClr val="tx1"/>
                </a:solidFill>
                <a:latin typeface="Raleway Light" pitchFamily="34" charset="0"/>
              </a:defRPr>
            </a:lvl6pPr>
            <a:lvl7pPr marL="2971800" indent="-228600" eaLnBrk="0" fontAlgn="base" hangingPunct="0">
              <a:spcBef>
                <a:spcPct val="0"/>
              </a:spcBef>
              <a:spcAft>
                <a:spcPct val="0"/>
              </a:spcAft>
              <a:defRPr>
                <a:solidFill>
                  <a:schemeClr val="tx1"/>
                </a:solidFill>
                <a:latin typeface="Raleway Light" pitchFamily="34" charset="0"/>
              </a:defRPr>
            </a:lvl7pPr>
            <a:lvl8pPr marL="3429000" indent="-228600" eaLnBrk="0" fontAlgn="base" hangingPunct="0">
              <a:spcBef>
                <a:spcPct val="0"/>
              </a:spcBef>
              <a:spcAft>
                <a:spcPct val="0"/>
              </a:spcAft>
              <a:defRPr>
                <a:solidFill>
                  <a:schemeClr val="tx1"/>
                </a:solidFill>
                <a:latin typeface="Raleway Light" pitchFamily="34" charset="0"/>
              </a:defRPr>
            </a:lvl8pPr>
            <a:lvl9pPr marL="3886200" indent="-228600" eaLnBrk="0" fontAlgn="base" hangingPunct="0">
              <a:spcBef>
                <a:spcPct val="0"/>
              </a:spcBef>
              <a:spcAft>
                <a:spcPct val="0"/>
              </a:spcAft>
              <a:defRPr>
                <a:solidFill>
                  <a:schemeClr val="tx1"/>
                </a:solidFill>
                <a:latin typeface="Raleway Light" pitchFamily="34" charset="0"/>
              </a:defRPr>
            </a:lvl9pPr>
          </a:lstStyle>
          <a:p>
            <a:pPr algn="r"/>
            <a:r>
              <a:rPr lang="mk-MK" altLang="it-IT" sz="4400" dirty="0">
                <a:latin typeface="Arial Rounded MT Bold" panose="020F0704030504030204" pitchFamily="34" charset="0"/>
              </a:rPr>
              <a:t>Цели</a:t>
            </a:r>
            <a:endParaRPr lang="it-IT" altLang="it-IT" sz="4400" dirty="0"/>
          </a:p>
        </p:txBody>
      </p:sp>
      <p:sp>
        <p:nvSpPr>
          <p:cNvPr id="5" name="Rettangolo 4">
            <a:extLst>
              <a:ext uri="{FF2B5EF4-FFF2-40B4-BE49-F238E27FC236}">
                <a16:creationId xmlns:a16="http://schemas.microsoft.com/office/drawing/2014/main" id="{FE8DD48C-0F82-4590-828E-4A77F12F20EB}"/>
              </a:ext>
            </a:extLst>
          </p:cNvPr>
          <p:cNvSpPr/>
          <p:nvPr/>
        </p:nvSpPr>
        <p:spPr>
          <a:xfrm>
            <a:off x="1204913" y="2106613"/>
            <a:ext cx="10693400" cy="3600986"/>
          </a:xfrm>
          <a:prstGeom prst="rect">
            <a:avLst/>
          </a:prstGeom>
        </p:spPr>
        <p:txBody>
          <a:bodyPr>
            <a:spAutoFit/>
          </a:bodyPr>
          <a:lstStyle/>
          <a:p>
            <a:pPr marL="82296">
              <a:defRPr/>
            </a:pPr>
            <a:r>
              <a:rPr lang="ru-RU" sz="3600" dirty="0">
                <a:latin typeface="Arial Rounded MT Bold" panose="020F0704030504030204" pitchFamily="34" charset="0"/>
              </a:rPr>
              <a:t>На крајот од овој модул ќе можете да</a:t>
            </a:r>
            <a:r>
              <a:rPr lang="en-GB" sz="3600" dirty="0">
                <a:latin typeface="Arial Rounded MT Bold" panose="020F0704030504030204" pitchFamily="34" charset="0"/>
              </a:rPr>
              <a:t>:</a:t>
            </a:r>
          </a:p>
          <a:p>
            <a:pPr marL="82296">
              <a:defRPr/>
            </a:pPr>
            <a:endParaRPr lang="en-GB" sz="3200" dirty="0">
              <a:latin typeface="Arial Rounded MT Bold" panose="020F0704030504030204" pitchFamily="34" charset="0"/>
            </a:endParaRPr>
          </a:p>
          <a:p>
            <a:pPr marL="457200" indent="-457200">
              <a:buFont typeface="Arial Rounded MT Bold" panose="020F0704030504030204" pitchFamily="34" charset="0"/>
              <a:buChar char="–"/>
              <a:defRPr/>
            </a:pPr>
            <a:r>
              <a:rPr lang="ru-RU" sz="3200" dirty="0">
                <a:latin typeface="Arial Rounded MT Bold" panose="020F0704030504030204" pitchFamily="34" charset="0"/>
              </a:rPr>
              <a:t>разберете како културното наследство ги зајакнува регионалните и локалните економии</a:t>
            </a:r>
            <a:endParaRPr lang="en-GB" sz="3200" dirty="0">
              <a:latin typeface="Arial Rounded MT Bold" panose="020F0704030504030204" pitchFamily="34" charset="0"/>
            </a:endParaRPr>
          </a:p>
          <a:p>
            <a:pPr marL="457200" indent="-457200">
              <a:buFont typeface="Arial Rounded MT Bold" panose="020F0704030504030204" pitchFamily="34" charset="0"/>
              <a:buChar char="–"/>
              <a:defRPr/>
            </a:pPr>
            <a:endParaRPr lang="en-GB" sz="3200" dirty="0">
              <a:latin typeface="Arial Rounded MT Bold" panose="020F0704030504030204" pitchFamily="34" charset="0"/>
            </a:endParaRPr>
          </a:p>
          <a:p>
            <a:pPr marL="457200" indent="-457200">
              <a:buFont typeface="Arial Rounded MT Bold" panose="020F0704030504030204" pitchFamily="34" charset="0"/>
              <a:buChar char="–"/>
              <a:defRPr/>
            </a:pPr>
            <a:r>
              <a:rPr lang="ru-RU" sz="3200" dirty="0">
                <a:latin typeface="Arial Rounded MT Bold" panose="020F0704030504030204" pitchFamily="34" charset="0"/>
              </a:rPr>
              <a:t>идентификувате стратегии за промовирање на културното наследство и да го направите одржливо</a:t>
            </a:r>
            <a:endParaRPr lang="en-GB" sz="3200" dirty="0">
              <a:latin typeface="Arial Rounded MT Bold" panose="020F0704030504030204" pitchFamily="34" charset="0"/>
            </a:endParaRPr>
          </a:p>
        </p:txBody>
      </p:sp>
    </p:spTree>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BC6A54-DAF2-41B9-BEE4-24BDEEB18E67}"/>
              </a:ext>
            </a:extLst>
          </p:cNvPr>
          <p:cNvSpPr txBox="1"/>
          <p:nvPr/>
        </p:nvSpPr>
        <p:spPr>
          <a:xfrm>
            <a:off x="4978145" y="555625"/>
            <a:ext cx="4878643" cy="646331"/>
          </a:xfrm>
          <a:prstGeom prst="rect">
            <a:avLst/>
          </a:prstGeom>
          <a:noFill/>
        </p:spPr>
        <p:txBody>
          <a:bodyPr wrap="none">
            <a:spAutoFit/>
          </a:bodyPr>
          <a:lstStyle/>
          <a:p>
            <a:pPr algn="r">
              <a:defRPr/>
            </a:pPr>
            <a:r>
              <a:rPr lang="mk-MK" altLang="it-IT" sz="3600" dirty="0">
                <a:latin typeface="Arial Rounded MT Bold" panose="020F0704030504030204" pitchFamily="34" charset="0"/>
              </a:rPr>
              <a:t>Вовед: важноста на </a:t>
            </a:r>
            <a:r>
              <a:rPr lang="en-GB" altLang="it-IT" sz="3600" dirty="0">
                <a:latin typeface="Arial Rounded MT Bold" panose="020F0704030504030204" pitchFamily="34" charset="0"/>
              </a:rPr>
              <a:t>CH</a:t>
            </a:r>
            <a:endParaRPr lang="en-US" sz="4000" b="1" dirty="0">
              <a:solidFill>
                <a:schemeClr val="tx2"/>
              </a:solidFill>
              <a:latin typeface="+mj-lt"/>
            </a:endParaRPr>
          </a:p>
        </p:txBody>
      </p:sp>
      <p:pic>
        <p:nvPicPr>
          <p:cNvPr id="9219" name="Picture 33">
            <a:extLst>
              <a:ext uri="{FF2B5EF4-FFF2-40B4-BE49-F238E27FC236}">
                <a16:creationId xmlns:a16="http://schemas.microsoft.com/office/drawing/2014/main" id="{F74BD1D0-39F9-49B4-865F-B72EA5D53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6243638"/>
            <a:ext cx="23034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9">
            <a:extLst>
              <a:ext uri="{FF2B5EF4-FFF2-40B4-BE49-F238E27FC236}">
                <a16:creationId xmlns:a16="http://schemas.microsoft.com/office/drawing/2014/main" id="{702050CA-1E16-44B0-9569-85768F872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6289675"/>
            <a:ext cx="919321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magine 33">
            <a:extLst>
              <a:ext uri="{FF2B5EF4-FFF2-40B4-BE49-F238E27FC236}">
                <a16:creationId xmlns:a16="http://schemas.microsoft.com/office/drawing/2014/main" id="{09583486-2BDE-4E35-A3EF-0FF720E4C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88" y="555625"/>
            <a:ext cx="39020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61D500A0-A271-40CC-AB40-2FF2963654F4}"/>
              </a:ext>
            </a:extLst>
          </p:cNvPr>
          <p:cNvSpPr/>
          <p:nvPr/>
        </p:nvSpPr>
        <p:spPr>
          <a:xfrm>
            <a:off x="520311" y="1610410"/>
            <a:ext cx="7636472" cy="5247590"/>
          </a:xfrm>
          <a:prstGeom prst="rect">
            <a:avLst/>
          </a:prstGeom>
        </p:spPr>
        <p:txBody>
          <a:bodyPr wrap="square">
            <a:spAutoFit/>
          </a:bodyPr>
          <a:lstStyle/>
          <a:p>
            <a:pPr marL="457200" indent="-457200" algn="just">
              <a:spcBef>
                <a:spcPts val="600"/>
              </a:spcBef>
              <a:spcAft>
                <a:spcPts val="600"/>
              </a:spcAft>
              <a:buFont typeface="Arial" panose="020B0604020202020204" pitchFamily="34" charset="0"/>
              <a:buChar char="•"/>
              <a:defRPr/>
            </a:pPr>
            <a:r>
              <a:rPr lang="ru-RU" altLang="es-ES" sz="3200" dirty="0">
                <a:latin typeface="Arial Rounded MT Bold" panose="020F0704030504030204" pitchFamily="34" charset="0"/>
              </a:rPr>
              <a:t>Властите на ЕУ ги сметаат културата и културното наследство како високо-приоритетни политики</a:t>
            </a:r>
            <a:endParaRPr lang="en-US" altLang="es-ES" sz="3200" dirty="0">
              <a:latin typeface="Arial Rounded MT Bold" panose="020F0704030504030204" pitchFamily="34" charset="0"/>
            </a:endParaRPr>
          </a:p>
          <a:p>
            <a:pPr marL="457200" indent="-457200" algn="just">
              <a:spcBef>
                <a:spcPts val="600"/>
              </a:spcBef>
              <a:spcAft>
                <a:spcPts val="600"/>
              </a:spcAft>
              <a:buFont typeface="Arial" panose="020B0604020202020204" pitchFamily="34" charset="0"/>
              <a:buChar char="•"/>
              <a:defRPr/>
            </a:pPr>
            <a:r>
              <a:rPr lang="ru-RU" altLang="es-ES" sz="3200" dirty="0">
                <a:latin typeface="Arial Rounded MT Bold" panose="020F0704030504030204" pitchFamily="34" charset="0"/>
              </a:rPr>
              <a:t>Важно за европските граѓани: Истражувањето на Еуробарометар за декември 2017 година покажува дека повеќе од 80% европски граѓани сметаат дека тоа е важно и лично и за ЕУ</a:t>
            </a:r>
            <a:endParaRPr lang="en-US" altLang="es-ES" sz="3200" dirty="0">
              <a:latin typeface="Arial Rounded MT Bold" panose="020F0704030504030204" pitchFamily="34" charset="0"/>
            </a:endParaRPr>
          </a:p>
          <a:p>
            <a:pPr marL="457200" indent="-457200">
              <a:buFont typeface="Arial" panose="020B0604020202020204" pitchFamily="34" charset="0"/>
              <a:buChar char="•"/>
              <a:defRPr/>
            </a:pPr>
            <a:endParaRPr lang="en-GB" altLang="es-ES" sz="3200" dirty="0">
              <a:latin typeface="Arial Rounded MT Bold" panose="020F0704030504030204" pitchFamily="34" charset="0"/>
            </a:endParaRPr>
          </a:p>
        </p:txBody>
      </p:sp>
      <p:pic>
        <p:nvPicPr>
          <p:cNvPr id="5" name="Gráfico 4" descr="Gráfico de barras">
            <a:extLst>
              <a:ext uri="{FF2B5EF4-FFF2-40B4-BE49-F238E27FC236}">
                <a16:creationId xmlns:a16="http://schemas.microsoft.com/office/drawing/2014/main" id="{3939ED2B-4466-438F-A271-AEAED45B9331}"/>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50493" y="1232829"/>
            <a:ext cx="2421195" cy="2421195"/>
          </a:xfrm>
          <a:prstGeom prst="rect">
            <a:avLst/>
          </a:prstGeom>
        </p:spPr>
      </p:pic>
      <p:pic>
        <p:nvPicPr>
          <p:cNvPr id="7" name="Gráfico 6" descr="Presentación con gráfico circular">
            <a:extLst>
              <a:ext uri="{FF2B5EF4-FFF2-40B4-BE49-F238E27FC236}">
                <a16:creationId xmlns:a16="http://schemas.microsoft.com/office/drawing/2014/main" id="{C8141063-F1A4-4A1F-9121-A23D97FD714F}"/>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373594" y="3872563"/>
            <a:ext cx="2298095" cy="2298095"/>
          </a:xfrm>
          <a:prstGeom prst="rect">
            <a:avLst/>
          </a:prstGeom>
        </p:spPr>
      </p:pic>
    </p:spTree>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9" name="Picture 33">
            <a:extLst>
              <a:ext uri="{FF2B5EF4-FFF2-40B4-BE49-F238E27FC236}">
                <a16:creationId xmlns:a16="http://schemas.microsoft.com/office/drawing/2014/main" id="{F74BD1D0-39F9-49B4-865F-B72EA5D53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6243638"/>
            <a:ext cx="23034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9">
            <a:extLst>
              <a:ext uri="{FF2B5EF4-FFF2-40B4-BE49-F238E27FC236}">
                <a16:creationId xmlns:a16="http://schemas.microsoft.com/office/drawing/2014/main" id="{702050CA-1E16-44B0-9569-85768F872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6289675"/>
            <a:ext cx="919321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magine 33">
            <a:extLst>
              <a:ext uri="{FF2B5EF4-FFF2-40B4-BE49-F238E27FC236}">
                <a16:creationId xmlns:a16="http://schemas.microsoft.com/office/drawing/2014/main" id="{09583486-2BDE-4E35-A3EF-0FF720E4C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88" y="555625"/>
            <a:ext cx="39020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61D500A0-A271-40CC-AB40-2FF2963654F4}"/>
              </a:ext>
            </a:extLst>
          </p:cNvPr>
          <p:cNvSpPr/>
          <p:nvPr/>
        </p:nvSpPr>
        <p:spPr>
          <a:xfrm>
            <a:off x="1169770" y="1784445"/>
            <a:ext cx="10302875" cy="3416320"/>
          </a:xfrm>
          <a:prstGeom prst="rect">
            <a:avLst/>
          </a:prstGeom>
        </p:spPr>
        <p:txBody>
          <a:bodyPr>
            <a:spAutoFit/>
          </a:bodyPr>
          <a:lstStyle/>
          <a:p>
            <a:pPr marL="457200" indent="-457200">
              <a:buFont typeface="Arial" panose="020B0604020202020204" pitchFamily="34" charset="0"/>
              <a:buChar char="•"/>
              <a:defRPr/>
            </a:pPr>
            <a:r>
              <a:rPr lang="ru-RU" altLang="es-ES" sz="3200" dirty="0">
                <a:latin typeface="Arial Rounded MT Bold" panose="020F0704030504030204" pitchFamily="34" charset="0"/>
              </a:rPr>
              <a:t>Културното наследство е мултидимензионален концепт</a:t>
            </a:r>
          </a:p>
          <a:p>
            <a:pPr marL="457200" indent="-457200">
              <a:buFont typeface="Arial" panose="020B0604020202020204" pitchFamily="34" charset="0"/>
              <a:buChar char="•"/>
              <a:defRPr/>
            </a:pPr>
            <a:r>
              <a:rPr lang="ru-RU" altLang="es-ES" sz="3200" dirty="0">
                <a:latin typeface="Arial Rounded MT Bold" panose="020F0704030504030204" pitchFamily="34" charset="0"/>
              </a:rPr>
              <a:t>Но, тоа е исто така економски ресурс кој помага да се промовира економскиот раст</a:t>
            </a:r>
            <a:endParaRPr lang="en-US" altLang="es-ES" sz="3200" dirty="0">
              <a:latin typeface="Arial Rounded MT Bold" panose="020F0704030504030204" pitchFamily="34" charset="0"/>
            </a:endParaRPr>
          </a:p>
          <a:p>
            <a:pPr marL="914400" lvl="1" indent="-457200">
              <a:buFont typeface="Arial" panose="020B0604020202020204" pitchFamily="34" charset="0"/>
              <a:buChar char="•"/>
              <a:defRPr/>
            </a:pPr>
            <a:r>
              <a:rPr lang="ru-RU" altLang="es-ES" sz="2800" dirty="0">
                <a:latin typeface="Arial Rounded MT Bold" panose="020F0704030504030204" pitchFamily="34" charset="0"/>
              </a:rPr>
              <a:t>Производство = труд + капитал (природен, физички, човечки, културен)</a:t>
            </a:r>
            <a:endParaRPr lang="en-US" altLang="es-ES" sz="2800" dirty="0">
              <a:latin typeface="Arial Rounded MT Bold" panose="020F0704030504030204" pitchFamily="34" charset="0"/>
            </a:endParaRPr>
          </a:p>
          <a:p>
            <a:pPr marL="457200" indent="-457200">
              <a:buFont typeface="Arial" panose="020B0604020202020204" pitchFamily="34" charset="0"/>
              <a:buChar char="•"/>
              <a:defRPr/>
            </a:pPr>
            <a:endParaRPr lang="en-GB" altLang="es-ES" sz="3200" dirty="0">
              <a:latin typeface="Arial Rounded MT Bold" panose="020F0704030504030204" pitchFamily="34" charset="0"/>
            </a:endParaRPr>
          </a:p>
        </p:txBody>
      </p:sp>
      <p:pic>
        <p:nvPicPr>
          <p:cNvPr id="5" name="Gráfico 4" descr="Obreros de construcción">
            <a:extLst>
              <a:ext uri="{FF2B5EF4-FFF2-40B4-BE49-F238E27FC236}">
                <a16:creationId xmlns:a16="http://schemas.microsoft.com/office/drawing/2014/main" id="{6DFBF6F1-E814-4900-92B5-1CE8DAC297A6}"/>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79151" y="4566560"/>
            <a:ext cx="1548000" cy="1548000"/>
          </a:xfrm>
          <a:prstGeom prst="rect">
            <a:avLst/>
          </a:prstGeom>
        </p:spPr>
      </p:pic>
      <p:pic>
        <p:nvPicPr>
          <p:cNvPr id="7" name="Gráfico 6" descr="Lluvia de ideas de grupo">
            <a:extLst>
              <a:ext uri="{FF2B5EF4-FFF2-40B4-BE49-F238E27FC236}">
                <a16:creationId xmlns:a16="http://schemas.microsoft.com/office/drawing/2014/main" id="{D95751A2-83E2-44E2-A21A-755A3648D9D8}"/>
              </a:ext>
            </a:extLst>
          </p:cNvPr>
          <p:cNvPicPr>
            <a:picLocks noChangeAspect="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73208" y="4507823"/>
            <a:ext cx="1548000" cy="1548000"/>
          </a:xfrm>
          <a:prstGeom prst="rect">
            <a:avLst/>
          </a:prstGeom>
        </p:spPr>
      </p:pic>
      <p:pic>
        <p:nvPicPr>
          <p:cNvPr id="9" name="Gráfico 8" descr="Escena de bosque">
            <a:extLst>
              <a:ext uri="{FF2B5EF4-FFF2-40B4-BE49-F238E27FC236}">
                <a16:creationId xmlns:a16="http://schemas.microsoft.com/office/drawing/2014/main" id="{44C239B6-CA07-4EFA-89D1-C8438CFF1771}"/>
              </a:ext>
            </a:extLst>
          </p:cNvPr>
          <p:cNvPicPr>
            <a:picLocks noChangeAspect="1"/>
          </p:cNvPicPr>
          <p:nvPr/>
        </p:nvPicPr>
        <p:blipFill>
          <a:blip r:embed="rId9">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366410" y="4496040"/>
            <a:ext cx="1548000" cy="1548000"/>
          </a:xfrm>
          <a:prstGeom prst="rect">
            <a:avLst/>
          </a:prstGeom>
        </p:spPr>
      </p:pic>
      <p:pic>
        <p:nvPicPr>
          <p:cNvPr id="11" name="Gráfico 10" descr="Producción">
            <a:extLst>
              <a:ext uri="{FF2B5EF4-FFF2-40B4-BE49-F238E27FC236}">
                <a16:creationId xmlns:a16="http://schemas.microsoft.com/office/drawing/2014/main" id="{F7BF371A-DA4A-418B-852C-C308EE4CE4BB}"/>
              </a:ext>
            </a:extLst>
          </p:cNvPr>
          <p:cNvPicPr>
            <a:picLocks noChangeAspect="1"/>
          </p:cNvPicPr>
          <p:nvPr/>
        </p:nvPicPr>
        <p:blipFill>
          <a:blip r:embed="rId11">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705100" y="4507823"/>
            <a:ext cx="1548000" cy="1548000"/>
          </a:xfrm>
          <a:prstGeom prst="rect">
            <a:avLst/>
          </a:prstGeom>
        </p:spPr>
      </p:pic>
      <p:pic>
        <p:nvPicPr>
          <p:cNvPr id="13" name="Gráfico 12" descr="Excavadora">
            <a:extLst>
              <a:ext uri="{FF2B5EF4-FFF2-40B4-BE49-F238E27FC236}">
                <a16:creationId xmlns:a16="http://schemas.microsoft.com/office/drawing/2014/main" id="{81589CB5-772B-49B4-9512-AE039561CE33}"/>
              </a:ext>
            </a:extLst>
          </p:cNvPr>
          <p:cNvPicPr>
            <a:picLocks noChangeAspect="1"/>
          </p:cNvPicPr>
          <p:nvPr/>
        </p:nvPicPr>
        <p:blipFill>
          <a:blip r:embed="rId13">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507612" y="4566559"/>
            <a:ext cx="1477481" cy="1477481"/>
          </a:xfrm>
          <a:prstGeom prst="rect">
            <a:avLst/>
          </a:prstGeom>
        </p:spPr>
      </p:pic>
    </p:spTree>
    <p:extLst>
      <p:ext uri="{BB962C8B-B14F-4D97-AF65-F5344CB8AC3E}">
        <p14:creationId xmlns:p14="http://schemas.microsoft.com/office/powerpoint/2010/main" val="3584483037"/>
      </p:ext>
    </p:extLst>
  </p:cSld>
  <p:clrMapOvr>
    <a:masterClrMapping/>
  </p:clrMapOvr>
  <p:transition advClick="0"/>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9" name="Picture 33">
            <a:extLst>
              <a:ext uri="{FF2B5EF4-FFF2-40B4-BE49-F238E27FC236}">
                <a16:creationId xmlns:a16="http://schemas.microsoft.com/office/drawing/2014/main" id="{F74BD1D0-39F9-49B4-865F-B72EA5D53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6243638"/>
            <a:ext cx="23034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9">
            <a:extLst>
              <a:ext uri="{FF2B5EF4-FFF2-40B4-BE49-F238E27FC236}">
                <a16:creationId xmlns:a16="http://schemas.microsoft.com/office/drawing/2014/main" id="{702050CA-1E16-44B0-9569-85768F872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6289675"/>
            <a:ext cx="919321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magine 33">
            <a:extLst>
              <a:ext uri="{FF2B5EF4-FFF2-40B4-BE49-F238E27FC236}">
                <a16:creationId xmlns:a16="http://schemas.microsoft.com/office/drawing/2014/main" id="{09583486-2BDE-4E35-A3EF-0FF720E4C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88" y="555625"/>
            <a:ext cx="39020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61D500A0-A271-40CC-AB40-2FF2963654F4}"/>
              </a:ext>
            </a:extLst>
          </p:cNvPr>
          <p:cNvSpPr/>
          <p:nvPr/>
        </p:nvSpPr>
        <p:spPr>
          <a:xfrm>
            <a:off x="1147763" y="1774825"/>
            <a:ext cx="10302875" cy="3600986"/>
          </a:xfrm>
          <a:prstGeom prst="rect">
            <a:avLst/>
          </a:prstGeom>
        </p:spPr>
        <p:txBody>
          <a:bodyPr wrap="square">
            <a:spAutoFit/>
          </a:bodyPr>
          <a:lstStyle/>
          <a:p>
            <a:pPr marL="457200" indent="-457200" algn="just">
              <a:buFont typeface="Arial" panose="020B0604020202020204" pitchFamily="34" charset="0"/>
              <a:buChar char="•"/>
              <a:defRPr/>
            </a:pPr>
            <a:r>
              <a:rPr lang="ru-RU" altLang="es-ES" sz="3200" dirty="0">
                <a:latin typeface="Arial Rounded MT Bold" panose="020F0704030504030204" pitchFamily="34" charset="0"/>
              </a:rPr>
              <a:t>Културниот капитал е посебно економско богатство</a:t>
            </a:r>
            <a:r>
              <a:rPr lang="en-US" altLang="es-ES" sz="3200" dirty="0">
                <a:latin typeface="Arial Rounded MT Bold" panose="020F0704030504030204" pitchFamily="34" charset="0"/>
              </a:rPr>
              <a:t>:</a:t>
            </a:r>
          </a:p>
          <a:p>
            <a:pPr marL="914400" lvl="1" indent="-457200">
              <a:buFont typeface="Arial Rounded MT Bold" panose="020F0704030504030204" pitchFamily="34" charset="0"/>
              <a:buChar char="–"/>
              <a:defRPr/>
            </a:pPr>
            <a:r>
              <a:rPr lang="ru-RU" altLang="es-ES" sz="2800" dirty="0">
                <a:latin typeface="Arial Rounded MT Bold" panose="020F0704030504030204" pitchFamily="34" charset="0"/>
              </a:rPr>
              <a:t>Не е исклучено добро (секој може потенцијално да го конзумира</a:t>
            </a:r>
            <a:r>
              <a:rPr lang="mk-MK" altLang="es-ES" sz="2800" dirty="0">
                <a:latin typeface="Arial Rounded MT Bold" panose="020F0704030504030204" pitchFamily="34" charset="0"/>
              </a:rPr>
              <a:t>)</a:t>
            </a:r>
            <a:endParaRPr lang="en-US" altLang="es-ES" sz="2800" dirty="0">
              <a:latin typeface="Arial Rounded MT Bold" panose="020F0704030504030204" pitchFamily="34" charset="0"/>
            </a:endParaRPr>
          </a:p>
          <a:p>
            <a:pPr marL="914400" lvl="1" indent="-457200">
              <a:buFont typeface="Arial Rounded MT Bold" panose="020F0704030504030204" pitchFamily="34" charset="0"/>
              <a:buChar char="–"/>
              <a:defRPr/>
            </a:pPr>
            <a:r>
              <a:rPr lang="ru-RU" altLang="es-ES" sz="2800" dirty="0">
                <a:latin typeface="Arial Rounded MT Bold" panose="020F0704030504030204" pitchFamily="34" charset="0"/>
              </a:rPr>
              <a:t>Не е ривалско добро (можете да консумирате без да ја намалите потрошувачката на други корисници)</a:t>
            </a:r>
            <a:r>
              <a:rPr lang="en-US" altLang="es-ES" sz="2800" dirty="0">
                <a:latin typeface="Arial Rounded MT Bold" panose="020F0704030504030204" pitchFamily="34" charset="0"/>
              </a:rPr>
              <a:t>)</a:t>
            </a:r>
          </a:p>
          <a:p>
            <a:pPr marL="457200" indent="-457200">
              <a:buFont typeface="Arial" panose="020B0604020202020204" pitchFamily="34" charset="0"/>
              <a:buChar char="•"/>
              <a:defRPr/>
            </a:pPr>
            <a:r>
              <a:rPr lang="ru-RU" altLang="es-ES" sz="2800" dirty="0">
                <a:latin typeface="Arial Rounded MT Bold" panose="020F0704030504030204" pitchFamily="34" charset="0"/>
              </a:rPr>
              <a:t>Овие карактеристики го прават културното наследство начин на привлекување туризам, не мора да се базира на 3S формулата (песок + сонце + море)</a:t>
            </a:r>
            <a:endParaRPr lang="en-GB" altLang="es-ES" sz="3200" dirty="0">
              <a:latin typeface="Arial Rounded MT Bold" panose="020F0704030504030204" pitchFamily="34" charset="0"/>
            </a:endParaRPr>
          </a:p>
        </p:txBody>
      </p:sp>
    </p:spTree>
    <p:extLst>
      <p:ext uri="{BB962C8B-B14F-4D97-AF65-F5344CB8AC3E}">
        <p14:creationId xmlns:p14="http://schemas.microsoft.com/office/powerpoint/2010/main" val="364920445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9" name="Picture 33">
            <a:extLst>
              <a:ext uri="{FF2B5EF4-FFF2-40B4-BE49-F238E27FC236}">
                <a16:creationId xmlns:a16="http://schemas.microsoft.com/office/drawing/2014/main" id="{F74BD1D0-39F9-49B4-865F-B72EA5D53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6243638"/>
            <a:ext cx="23034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9">
            <a:extLst>
              <a:ext uri="{FF2B5EF4-FFF2-40B4-BE49-F238E27FC236}">
                <a16:creationId xmlns:a16="http://schemas.microsoft.com/office/drawing/2014/main" id="{702050CA-1E16-44B0-9569-85768F872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6289675"/>
            <a:ext cx="919321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magine 33">
            <a:extLst>
              <a:ext uri="{FF2B5EF4-FFF2-40B4-BE49-F238E27FC236}">
                <a16:creationId xmlns:a16="http://schemas.microsoft.com/office/drawing/2014/main" id="{09583486-2BDE-4E35-A3EF-0FF720E4C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88" y="555625"/>
            <a:ext cx="39020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61D500A0-A271-40CC-AB40-2FF2963654F4}"/>
              </a:ext>
            </a:extLst>
          </p:cNvPr>
          <p:cNvSpPr/>
          <p:nvPr/>
        </p:nvSpPr>
        <p:spPr>
          <a:xfrm>
            <a:off x="0" y="1570320"/>
            <a:ext cx="10574545" cy="1077218"/>
          </a:xfrm>
          <a:prstGeom prst="rect">
            <a:avLst/>
          </a:prstGeom>
        </p:spPr>
        <p:txBody>
          <a:bodyPr wrap="square">
            <a:spAutoFit/>
          </a:bodyPr>
          <a:lstStyle/>
          <a:p>
            <a:pPr marL="457200" indent="-457200">
              <a:buFont typeface="Arial" panose="020B0604020202020204" pitchFamily="34" charset="0"/>
              <a:buChar char="•"/>
              <a:defRPr/>
            </a:pPr>
            <a:r>
              <a:rPr lang="ru-RU" altLang="es-ES" sz="3200" dirty="0">
                <a:latin typeface="Arial Rounded MT Bold" panose="020F0704030504030204" pitchFamily="34" charset="0"/>
              </a:rPr>
              <a:t>Како културното наследство помага да се промовира туризмот</a:t>
            </a:r>
            <a:r>
              <a:rPr lang="en-US" altLang="es-ES" sz="3200" dirty="0">
                <a:latin typeface="Arial Rounded MT Bold" panose="020F0704030504030204" pitchFamily="34" charset="0"/>
              </a:rPr>
              <a:t>?</a:t>
            </a:r>
            <a:endParaRPr lang="en-GB" altLang="es-ES" sz="3200" dirty="0">
              <a:latin typeface="Arial Rounded MT Bold" panose="020F0704030504030204" pitchFamily="34" charset="0"/>
            </a:endParaRPr>
          </a:p>
        </p:txBody>
      </p:sp>
      <p:grpSp>
        <p:nvGrpSpPr>
          <p:cNvPr id="6" name="Grupo 5">
            <a:extLst>
              <a:ext uri="{FF2B5EF4-FFF2-40B4-BE49-F238E27FC236}">
                <a16:creationId xmlns:a16="http://schemas.microsoft.com/office/drawing/2014/main" id="{51C167D5-EEFF-469F-9C8A-A9CEF4235374}"/>
              </a:ext>
            </a:extLst>
          </p:cNvPr>
          <p:cNvGrpSpPr/>
          <p:nvPr/>
        </p:nvGrpSpPr>
        <p:grpSpPr>
          <a:xfrm>
            <a:off x="697085" y="2556255"/>
            <a:ext cx="8619345" cy="3498520"/>
            <a:chOff x="697085" y="2452606"/>
            <a:chExt cx="8619345" cy="3498520"/>
          </a:xfrm>
        </p:grpSpPr>
        <p:pic>
          <p:nvPicPr>
            <p:cNvPr id="3" name="Imagen 2">
              <a:extLst>
                <a:ext uri="{FF2B5EF4-FFF2-40B4-BE49-F238E27FC236}">
                  <a16:creationId xmlns:a16="http://schemas.microsoft.com/office/drawing/2014/main" id="{53B1B9EB-D557-4DAF-966B-BAFE37676348}"/>
                </a:ext>
              </a:extLst>
            </p:cNvPr>
            <p:cNvPicPr>
              <a:picLocks noChangeAspect="1"/>
            </p:cNvPicPr>
            <p:nvPr/>
          </p:nvPicPr>
          <p:blipFill>
            <a:blip r:embed="rId5"/>
            <a:stretch>
              <a:fillRect/>
            </a:stretch>
          </p:blipFill>
          <p:spPr>
            <a:xfrm>
              <a:off x="818023" y="2452606"/>
              <a:ext cx="6272324" cy="3159966"/>
            </a:xfrm>
            <a:prstGeom prst="rect">
              <a:avLst/>
            </a:prstGeom>
          </p:spPr>
        </p:pic>
        <p:sp>
          <p:nvSpPr>
            <p:cNvPr id="5" name="CuadroTexto 4">
              <a:extLst>
                <a:ext uri="{FF2B5EF4-FFF2-40B4-BE49-F238E27FC236}">
                  <a16:creationId xmlns:a16="http://schemas.microsoft.com/office/drawing/2014/main" id="{01B1C49D-BBC7-4739-AC80-582739969C6F}"/>
                </a:ext>
              </a:extLst>
            </p:cNvPr>
            <p:cNvSpPr txBox="1"/>
            <p:nvPr/>
          </p:nvSpPr>
          <p:spPr>
            <a:xfrm>
              <a:off x="697085" y="5612572"/>
              <a:ext cx="8619345" cy="338554"/>
            </a:xfrm>
            <a:prstGeom prst="rect">
              <a:avLst/>
            </a:prstGeom>
            <a:noFill/>
          </p:spPr>
          <p:txBody>
            <a:bodyPr wrap="square" rtlCol="0">
              <a:spAutoFit/>
            </a:bodyPr>
            <a:lstStyle/>
            <a:p>
              <a:r>
                <a:rPr lang="ru-RU" sz="1600" i="1" dirty="0"/>
                <a:t>Извор: Светска туристичка организација (2018), Синергии за туризам и култура</a:t>
              </a:r>
              <a:endParaRPr lang="en-US" sz="1600" i="1" dirty="0"/>
            </a:p>
          </p:txBody>
        </p:sp>
      </p:grpSp>
      <p:grpSp>
        <p:nvGrpSpPr>
          <p:cNvPr id="10" name="Grupo 9">
            <a:extLst>
              <a:ext uri="{FF2B5EF4-FFF2-40B4-BE49-F238E27FC236}">
                <a16:creationId xmlns:a16="http://schemas.microsoft.com/office/drawing/2014/main" id="{4B8CDC95-646B-492D-9218-A67126C5E71D}"/>
              </a:ext>
            </a:extLst>
          </p:cNvPr>
          <p:cNvGrpSpPr/>
          <p:nvPr/>
        </p:nvGrpSpPr>
        <p:grpSpPr>
          <a:xfrm>
            <a:off x="697085" y="2623352"/>
            <a:ext cx="11316529" cy="976394"/>
            <a:chOff x="697085" y="2452606"/>
            <a:chExt cx="11316529" cy="976394"/>
          </a:xfrm>
        </p:grpSpPr>
        <p:sp>
          <p:nvSpPr>
            <p:cNvPr id="7" name="Elipse 6">
              <a:extLst>
                <a:ext uri="{FF2B5EF4-FFF2-40B4-BE49-F238E27FC236}">
                  <a16:creationId xmlns:a16="http://schemas.microsoft.com/office/drawing/2014/main" id="{A3385E25-8D91-436C-9E0D-F099CD2B83CF}"/>
                </a:ext>
              </a:extLst>
            </p:cNvPr>
            <p:cNvSpPr/>
            <p:nvPr/>
          </p:nvSpPr>
          <p:spPr>
            <a:xfrm>
              <a:off x="697085" y="2452606"/>
              <a:ext cx="6272324" cy="976394"/>
            </a:xfrm>
            <a:prstGeom prst="ellipse">
              <a:avLst/>
            </a:prstGeom>
            <a:noFill/>
            <a:ln w="41275">
              <a:solidFill>
                <a:srgbClr val="E814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adroTexto 8">
              <a:extLst>
                <a:ext uri="{FF2B5EF4-FFF2-40B4-BE49-F238E27FC236}">
                  <a16:creationId xmlns:a16="http://schemas.microsoft.com/office/drawing/2014/main" id="{5D947746-3CDD-4866-9EDA-93F925644AD3}"/>
                </a:ext>
              </a:extLst>
            </p:cNvPr>
            <p:cNvSpPr txBox="1"/>
            <p:nvPr/>
          </p:nvSpPr>
          <p:spPr>
            <a:xfrm>
              <a:off x="7301706" y="2659904"/>
              <a:ext cx="4711908" cy="584775"/>
            </a:xfrm>
            <a:prstGeom prst="rect">
              <a:avLst/>
            </a:prstGeom>
            <a:noFill/>
          </p:spPr>
          <p:txBody>
            <a:bodyPr wrap="square" rtlCol="0">
              <a:spAutoFit/>
            </a:bodyPr>
            <a:lstStyle/>
            <a:p>
              <a:pPr>
                <a:defRPr/>
              </a:pPr>
              <a:r>
                <a:rPr lang="mk-MK" sz="3200" dirty="0">
                  <a:latin typeface="Arial Rounded MT Bold" panose="020F0704030504030204" pitchFamily="34" charset="0"/>
                </a:rPr>
                <a:t>Римските патишта се тука</a:t>
              </a:r>
              <a:endParaRPr lang="en-US" sz="3200" dirty="0">
                <a:latin typeface="Arial Rounded MT Bold" panose="020F0704030504030204" pitchFamily="34" charset="0"/>
              </a:endParaRPr>
            </a:p>
          </p:txBody>
        </p:sp>
      </p:grpSp>
      <p:sp>
        <p:nvSpPr>
          <p:cNvPr id="4" name="CuadroTexto 3">
            <a:extLst>
              <a:ext uri="{FF2B5EF4-FFF2-40B4-BE49-F238E27FC236}">
                <a16:creationId xmlns:a16="http://schemas.microsoft.com/office/drawing/2014/main" id="{BC0CDBE5-4F79-4A71-8880-9C2C227AF0F6}"/>
              </a:ext>
            </a:extLst>
          </p:cNvPr>
          <p:cNvSpPr txBox="1"/>
          <p:nvPr/>
        </p:nvSpPr>
        <p:spPr>
          <a:xfrm>
            <a:off x="7431038" y="3429000"/>
            <a:ext cx="4582576" cy="2308324"/>
          </a:xfrm>
          <a:prstGeom prst="rect">
            <a:avLst/>
          </a:prstGeom>
          <a:noFill/>
        </p:spPr>
        <p:txBody>
          <a:bodyPr wrap="square" rtlCol="0">
            <a:spAutoFit/>
          </a:bodyPr>
          <a:lstStyle/>
          <a:p>
            <a:pPr>
              <a:defRPr/>
            </a:pPr>
            <a:r>
              <a:rPr lang="ru-RU" sz="2400" dirty="0">
                <a:latin typeface="Arial Rounded MT Bold" panose="020F0704030504030204" pitchFamily="34" charset="0"/>
              </a:rPr>
              <a:t>Опипливо наследство се дефинира како „..физички артефакти што се произведуваат, одржуваат и пренесуваат од генерација на генерација во општеството“</a:t>
            </a:r>
            <a:endParaRPr lang="en-US" sz="2400" dirty="0">
              <a:latin typeface="Arial Rounded MT Bold" panose="020F0704030504030204" pitchFamily="34" charset="0"/>
            </a:endParaRPr>
          </a:p>
        </p:txBody>
      </p:sp>
    </p:spTree>
    <p:extLst>
      <p:ext uri="{BB962C8B-B14F-4D97-AF65-F5344CB8AC3E}">
        <p14:creationId xmlns:p14="http://schemas.microsoft.com/office/powerpoint/2010/main" val="3496889467"/>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9" name="Picture 33">
            <a:extLst>
              <a:ext uri="{FF2B5EF4-FFF2-40B4-BE49-F238E27FC236}">
                <a16:creationId xmlns:a16="http://schemas.microsoft.com/office/drawing/2014/main" id="{F74BD1D0-39F9-49B4-865F-B72EA5D53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6243638"/>
            <a:ext cx="23034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9">
            <a:extLst>
              <a:ext uri="{FF2B5EF4-FFF2-40B4-BE49-F238E27FC236}">
                <a16:creationId xmlns:a16="http://schemas.microsoft.com/office/drawing/2014/main" id="{702050CA-1E16-44B0-9569-85768F872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6289675"/>
            <a:ext cx="919321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magine 33">
            <a:extLst>
              <a:ext uri="{FF2B5EF4-FFF2-40B4-BE49-F238E27FC236}">
                <a16:creationId xmlns:a16="http://schemas.microsoft.com/office/drawing/2014/main" id="{09583486-2BDE-4E35-A3EF-0FF720E4C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88" y="555625"/>
            <a:ext cx="39020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61D500A0-A271-40CC-AB40-2FF2963654F4}"/>
              </a:ext>
            </a:extLst>
          </p:cNvPr>
          <p:cNvSpPr/>
          <p:nvPr/>
        </p:nvSpPr>
        <p:spPr>
          <a:xfrm>
            <a:off x="158776" y="1719576"/>
            <a:ext cx="10302875" cy="1077218"/>
          </a:xfrm>
          <a:prstGeom prst="rect">
            <a:avLst/>
          </a:prstGeom>
        </p:spPr>
        <p:txBody>
          <a:bodyPr>
            <a:spAutoFit/>
          </a:bodyPr>
          <a:lstStyle/>
          <a:p>
            <a:pPr marL="457200" indent="-457200">
              <a:buFont typeface="Arial" panose="020B0604020202020204" pitchFamily="34" charset="0"/>
              <a:buChar char="•"/>
              <a:defRPr/>
            </a:pPr>
            <a:r>
              <a:rPr lang="ru-RU" altLang="es-ES" sz="3200" dirty="0">
                <a:latin typeface="Arial Rounded MT Bold" panose="020F0704030504030204" pitchFamily="34" charset="0"/>
              </a:rPr>
              <a:t>Колку туризмот на културното наследство придонесува за економски раст</a:t>
            </a:r>
            <a:r>
              <a:rPr lang="en-US" altLang="es-ES" sz="3200" dirty="0">
                <a:latin typeface="Arial Rounded MT Bold" panose="020F0704030504030204" pitchFamily="34" charset="0"/>
              </a:rPr>
              <a:t>? </a:t>
            </a:r>
            <a:endParaRPr lang="en-GB" altLang="es-ES" sz="3200" dirty="0">
              <a:latin typeface="Arial Rounded MT Bold" panose="020F0704030504030204" pitchFamily="34" charset="0"/>
            </a:endParaRPr>
          </a:p>
        </p:txBody>
      </p:sp>
      <p:grpSp>
        <p:nvGrpSpPr>
          <p:cNvPr id="6" name="Grupo 5">
            <a:extLst>
              <a:ext uri="{FF2B5EF4-FFF2-40B4-BE49-F238E27FC236}">
                <a16:creationId xmlns:a16="http://schemas.microsoft.com/office/drawing/2014/main" id="{FBF1424B-762A-4FAA-A2CC-76D5160A7D05}"/>
              </a:ext>
            </a:extLst>
          </p:cNvPr>
          <p:cNvGrpSpPr/>
          <p:nvPr/>
        </p:nvGrpSpPr>
        <p:grpSpPr>
          <a:xfrm>
            <a:off x="293688" y="2891419"/>
            <a:ext cx="9389958" cy="2999675"/>
            <a:chOff x="846987" y="3106851"/>
            <a:chExt cx="8619345" cy="2356147"/>
          </a:xfrm>
        </p:grpSpPr>
        <p:pic>
          <p:nvPicPr>
            <p:cNvPr id="3" name="Imagen 2">
              <a:extLst>
                <a:ext uri="{FF2B5EF4-FFF2-40B4-BE49-F238E27FC236}">
                  <a16:creationId xmlns:a16="http://schemas.microsoft.com/office/drawing/2014/main" id="{2A9BFB21-C5CA-454C-A6AE-B8FB6E84BD80}"/>
                </a:ext>
              </a:extLst>
            </p:cNvPr>
            <p:cNvPicPr>
              <a:picLocks noChangeAspect="1"/>
            </p:cNvPicPr>
            <p:nvPr/>
          </p:nvPicPr>
          <p:blipFill>
            <a:blip r:embed="rId5"/>
            <a:stretch>
              <a:fillRect/>
            </a:stretch>
          </p:blipFill>
          <p:spPr>
            <a:xfrm>
              <a:off x="846987" y="3106851"/>
              <a:ext cx="6757261" cy="2059321"/>
            </a:xfrm>
            <a:prstGeom prst="rect">
              <a:avLst/>
            </a:prstGeom>
          </p:spPr>
        </p:pic>
        <p:sp>
          <p:nvSpPr>
            <p:cNvPr id="5" name="CuadroTexto 4">
              <a:extLst>
                <a:ext uri="{FF2B5EF4-FFF2-40B4-BE49-F238E27FC236}">
                  <a16:creationId xmlns:a16="http://schemas.microsoft.com/office/drawing/2014/main" id="{A460C32C-E75B-4551-B556-915890049836}"/>
                </a:ext>
              </a:extLst>
            </p:cNvPr>
            <p:cNvSpPr txBox="1"/>
            <p:nvPr/>
          </p:nvSpPr>
          <p:spPr>
            <a:xfrm>
              <a:off x="846987" y="5197075"/>
              <a:ext cx="8619345" cy="265923"/>
            </a:xfrm>
            <a:prstGeom prst="rect">
              <a:avLst/>
            </a:prstGeom>
            <a:noFill/>
          </p:spPr>
          <p:txBody>
            <a:bodyPr wrap="square" rtlCol="0">
              <a:spAutoFit/>
            </a:bodyPr>
            <a:lstStyle/>
            <a:p>
              <a:r>
                <a:rPr lang="ru-RU" sz="1600" i="1" dirty="0"/>
                <a:t>Извор: Светска туристичка организација (2018), Синергии за туризам и култура</a:t>
              </a:r>
              <a:endParaRPr lang="en-US" sz="1600" i="1" dirty="0"/>
            </a:p>
          </p:txBody>
        </p:sp>
      </p:grpSp>
      <p:sp>
        <p:nvSpPr>
          <p:cNvPr id="7" name="CuadroTexto 6">
            <a:extLst>
              <a:ext uri="{FF2B5EF4-FFF2-40B4-BE49-F238E27FC236}">
                <a16:creationId xmlns:a16="http://schemas.microsoft.com/office/drawing/2014/main" id="{1510D99F-EEA5-4ED9-9721-81D170B07347}"/>
              </a:ext>
            </a:extLst>
          </p:cNvPr>
          <p:cNvSpPr txBox="1"/>
          <p:nvPr/>
        </p:nvSpPr>
        <p:spPr>
          <a:xfrm>
            <a:off x="8351655" y="2239724"/>
            <a:ext cx="3840345" cy="4062651"/>
          </a:xfrm>
          <a:prstGeom prst="rect">
            <a:avLst/>
          </a:prstGeom>
          <a:noFill/>
        </p:spPr>
        <p:txBody>
          <a:bodyPr wrap="square" rtlCol="0">
            <a:spAutoFit/>
          </a:bodyPr>
          <a:lstStyle/>
          <a:p>
            <a:pPr marL="342900" indent="-342900">
              <a:buFont typeface="Arial Nova" panose="020B0504020202020204" pitchFamily="34" charset="0"/>
              <a:buChar char="–"/>
            </a:pPr>
            <a:r>
              <a:rPr lang="ru-RU" sz="2400" dirty="0">
                <a:latin typeface="Arial Nova" panose="020B0604020202020204" pitchFamily="34" charset="0"/>
              </a:rPr>
              <a:t>Важен извор на приход и вработување за економиите</a:t>
            </a:r>
          </a:p>
          <a:p>
            <a:pPr marL="342900" indent="-342900">
              <a:buFont typeface="Arial Nova" panose="020B0504020202020204" pitchFamily="34" charset="0"/>
              <a:buChar char="–"/>
            </a:pPr>
            <a:r>
              <a:rPr lang="ru-RU" sz="2400" dirty="0">
                <a:latin typeface="Arial Nova" panose="020B0604020202020204" pitchFamily="34" charset="0"/>
              </a:rPr>
              <a:t>Земјите со големи средства на културното наследство се најкорисни</a:t>
            </a:r>
          </a:p>
          <a:p>
            <a:pPr marL="342900" indent="-342900">
              <a:buFont typeface="Arial Nova" panose="020B0504020202020204" pitchFamily="34" charset="0"/>
              <a:buChar char="–"/>
            </a:pPr>
            <a:r>
              <a:rPr lang="ru-RU" sz="2400" dirty="0">
                <a:latin typeface="Arial Nova" panose="020B0604020202020204" pitchFamily="34" charset="0"/>
              </a:rPr>
              <a:t>Можности за земјите кои не го искористија многу ова средство</a:t>
            </a:r>
            <a:endParaRPr lang="en-US" sz="2400" dirty="0">
              <a:latin typeface="Arial Nova" panose="020B0604020202020204" pitchFamily="34" charset="0"/>
            </a:endParaRPr>
          </a:p>
          <a:p>
            <a:endParaRPr lang="en-US" dirty="0"/>
          </a:p>
        </p:txBody>
      </p:sp>
    </p:spTree>
    <p:extLst>
      <p:ext uri="{BB962C8B-B14F-4D97-AF65-F5344CB8AC3E}">
        <p14:creationId xmlns:p14="http://schemas.microsoft.com/office/powerpoint/2010/main" val="270288535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9" name="Picture 33">
            <a:extLst>
              <a:ext uri="{FF2B5EF4-FFF2-40B4-BE49-F238E27FC236}">
                <a16:creationId xmlns:a16="http://schemas.microsoft.com/office/drawing/2014/main" id="{F74BD1D0-39F9-49B4-865F-B72EA5D53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6243638"/>
            <a:ext cx="23034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9">
            <a:extLst>
              <a:ext uri="{FF2B5EF4-FFF2-40B4-BE49-F238E27FC236}">
                <a16:creationId xmlns:a16="http://schemas.microsoft.com/office/drawing/2014/main" id="{702050CA-1E16-44B0-9569-85768F872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6289675"/>
            <a:ext cx="919321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magine 33">
            <a:extLst>
              <a:ext uri="{FF2B5EF4-FFF2-40B4-BE49-F238E27FC236}">
                <a16:creationId xmlns:a16="http://schemas.microsoft.com/office/drawing/2014/main" id="{09583486-2BDE-4E35-A3EF-0FF720E4C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88" y="555625"/>
            <a:ext cx="39020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61D500A0-A271-40CC-AB40-2FF2963654F4}"/>
              </a:ext>
            </a:extLst>
          </p:cNvPr>
          <p:cNvSpPr/>
          <p:nvPr/>
        </p:nvSpPr>
        <p:spPr>
          <a:xfrm>
            <a:off x="158776" y="1719576"/>
            <a:ext cx="10302875" cy="1077218"/>
          </a:xfrm>
          <a:prstGeom prst="rect">
            <a:avLst/>
          </a:prstGeom>
        </p:spPr>
        <p:txBody>
          <a:bodyPr>
            <a:spAutoFit/>
          </a:bodyPr>
          <a:lstStyle/>
          <a:p>
            <a:pPr marL="457200" indent="-457200">
              <a:buFont typeface="Arial" panose="020B0604020202020204" pitchFamily="34" charset="0"/>
              <a:buChar char="•"/>
              <a:defRPr/>
            </a:pPr>
            <a:r>
              <a:rPr lang="ru-RU" altLang="es-ES" sz="3200" dirty="0">
                <a:latin typeface="Arial Rounded MT Bold" panose="020F0704030504030204" pitchFamily="34" charset="0"/>
              </a:rPr>
              <a:t>Колку туризмот на културното наследство придонесува за економски раст</a:t>
            </a:r>
            <a:r>
              <a:rPr lang="en-US" altLang="es-ES" sz="3200" dirty="0">
                <a:latin typeface="Arial Rounded MT Bold" panose="020F0704030504030204" pitchFamily="34" charset="0"/>
              </a:rPr>
              <a:t>? (</a:t>
            </a:r>
            <a:r>
              <a:rPr lang="mk-MK" altLang="es-ES" sz="3200" dirty="0">
                <a:latin typeface="Arial Rounded MT Bold" panose="020F0704030504030204" pitchFamily="34" charset="0"/>
              </a:rPr>
              <a:t>во</a:t>
            </a:r>
            <a:r>
              <a:rPr lang="en-US" altLang="es-ES" sz="3200" dirty="0">
                <a:latin typeface="Arial Rounded MT Bold" panose="020F0704030504030204" pitchFamily="34" charset="0"/>
              </a:rPr>
              <a:t> </a:t>
            </a:r>
            <a:r>
              <a:rPr lang="mk-MK" altLang="es-ES" sz="3200" dirty="0">
                <a:latin typeface="Arial Rounded MT Bold" panose="020F0704030504030204" pitchFamily="34" charset="0"/>
              </a:rPr>
              <a:t>ЕУ</a:t>
            </a:r>
            <a:r>
              <a:rPr lang="en-US" altLang="es-ES" sz="3200" dirty="0">
                <a:latin typeface="Arial Rounded MT Bold" panose="020F0704030504030204" pitchFamily="34" charset="0"/>
              </a:rPr>
              <a:t>)</a:t>
            </a:r>
            <a:endParaRPr lang="en-GB" altLang="es-ES" sz="3200" dirty="0">
              <a:latin typeface="Arial Rounded MT Bold" panose="020F0704030504030204" pitchFamily="34" charset="0"/>
            </a:endParaRPr>
          </a:p>
        </p:txBody>
      </p:sp>
      <p:grpSp>
        <p:nvGrpSpPr>
          <p:cNvPr id="9" name="Grupo 8">
            <a:extLst>
              <a:ext uri="{FF2B5EF4-FFF2-40B4-BE49-F238E27FC236}">
                <a16:creationId xmlns:a16="http://schemas.microsoft.com/office/drawing/2014/main" id="{3CDA401F-07C2-4023-B160-12EBE0F63606}"/>
              </a:ext>
            </a:extLst>
          </p:cNvPr>
          <p:cNvGrpSpPr/>
          <p:nvPr/>
        </p:nvGrpSpPr>
        <p:grpSpPr>
          <a:xfrm>
            <a:off x="1445419" y="2897662"/>
            <a:ext cx="4938737" cy="3199071"/>
            <a:chOff x="2776201" y="2938776"/>
            <a:chExt cx="4765768" cy="2997335"/>
          </a:xfrm>
        </p:grpSpPr>
        <p:pic>
          <p:nvPicPr>
            <p:cNvPr id="4" name="Imagen 3">
              <a:extLst>
                <a:ext uri="{FF2B5EF4-FFF2-40B4-BE49-F238E27FC236}">
                  <a16:creationId xmlns:a16="http://schemas.microsoft.com/office/drawing/2014/main" id="{DC78EED7-4F8D-4F6E-B912-7F05F89FCDD4}"/>
                </a:ext>
              </a:extLst>
            </p:cNvPr>
            <p:cNvPicPr>
              <a:picLocks noChangeAspect="1"/>
            </p:cNvPicPr>
            <p:nvPr/>
          </p:nvPicPr>
          <p:blipFill>
            <a:blip r:embed="rId5"/>
            <a:stretch>
              <a:fillRect/>
            </a:stretch>
          </p:blipFill>
          <p:spPr>
            <a:xfrm>
              <a:off x="3078457" y="2938776"/>
              <a:ext cx="4463512" cy="1298602"/>
            </a:xfrm>
            <a:prstGeom prst="rect">
              <a:avLst/>
            </a:prstGeom>
          </p:spPr>
        </p:pic>
        <p:pic>
          <p:nvPicPr>
            <p:cNvPr id="8" name="Imagen 7">
              <a:extLst>
                <a:ext uri="{FF2B5EF4-FFF2-40B4-BE49-F238E27FC236}">
                  <a16:creationId xmlns:a16="http://schemas.microsoft.com/office/drawing/2014/main" id="{7BF680D5-1CD0-4F49-B863-EF129C0D0147}"/>
                </a:ext>
              </a:extLst>
            </p:cNvPr>
            <p:cNvPicPr>
              <a:picLocks noChangeAspect="1"/>
            </p:cNvPicPr>
            <p:nvPr/>
          </p:nvPicPr>
          <p:blipFill>
            <a:blip r:embed="rId6"/>
            <a:stretch>
              <a:fillRect/>
            </a:stretch>
          </p:blipFill>
          <p:spPr>
            <a:xfrm>
              <a:off x="2776201" y="4061207"/>
              <a:ext cx="4525505" cy="1874904"/>
            </a:xfrm>
            <a:prstGeom prst="rect">
              <a:avLst/>
            </a:prstGeom>
          </p:spPr>
        </p:pic>
      </p:grpSp>
      <p:sp>
        <p:nvSpPr>
          <p:cNvPr id="10" name="CuadroTexto 9">
            <a:extLst>
              <a:ext uri="{FF2B5EF4-FFF2-40B4-BE49-F238E27FC236}">
                <a16:creationId xmlns:a16="http://schemas.microsoft.com/office/drawing/2014/main" id="{A8C33E0E-2581-4FD9-A143-C40E3A245FD6}"/>
              </a:ext>
            </a:extLst>
          </p:cNvPr>
          <p:cNvSpPr txBox="1"/>
          <p:nvPr/>
        </p:nvSpPr>
        <p:spPr>
          <a:xfrm>
            <a:off x="6135173" y="5067289"/>
            <a:ext cx="5841485" cy="830997"/>
          </a:xfrm>
          <a:prstGeom prst="rect">
            <a:avLst/>
          </a:prstGeom>
          <a:noFill/>
        </p:spPr>
        <p:txBody>
          <a:bodyPr wrap="square" rtlCol="0">
            <a:spAutoFit/>
          </a:bodyPr>
          <a:lstStyle/>
          <a:p>
            <a:r>
              <a:rPr lang="ru-RU" sz="1600" i="1" dirty="0"/>
              <a:t>Извор: Европска комисија (2017), Во центарот на вниманието на Европската година на културното наследство 2018 година</a:t>
            </a:r>
            <a:endParaRPr lang="en-US" sz="1600" i="1" dirty="0"/>
          </a:p>
        </p:txBody>
      </p:sp>
    </p:spTree>
    <p:extLst>
      <p:ext uri="{BB962C8B-B14F-4D97-AF65-F5344CB8AC3E}">
        <p14:creationId xmlns:p14="http://schemas.microsoft.com/office/powerpoint/2010/main" val="3970406524"/>
      </p:ext>
    </p:extLst>
  </p:cSld>
  <p:clrMapOvr>
    <a:masterClrMapping/>
  </p:clrMapOvr>
  <p:transition advClick="0"/>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9" name="Picture 33">
            <a:extLst>
              <a:ext uri="{FF2B5EF4-FFF2-40B4-BE49-F238E27FC236}">
                <a16:creationId xmlns:a16="http://schemas.microsoft.com/office/drawing/2014/main" id="{F74BD1D0-39F9-49B4-865F-B72EA5D53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6243638"/>
            <a:ext cx="23034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9">
            <a:extLst>
              <a:ext uri="{FF2B5EF4-FFF2-40B4-BE49-F238E27FC236}">
                <a16:creationId xmlns:a16="http://schemas.microsoft.com/office/drawing/2014/main" id="{702050CA-1E16-44B0-9569-85768F872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6289675"/>
            <a:ext cx="919321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magine 33">
            <a:extLst>
              <a:ext uri="{FF2B5EF4-FFF2-40B4-BE49-F238E27FC236}">
                <a16:creationId xmlns:a16="http://schemas.microsoft.com/office/drawing/2014/main" id="{09583486-2BDE-4E35-A3EF-0FF720E4C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88" y="555625"/>
            <a:ext cx="39020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61D500A0-A271-40CC-AB40-2FF2963654F4}"/>
              </a:ext>
            </a:extLst>
          </p:cNvPr>
          <p:cNvSpPr/>
          <p:nvPr/>
        </p:nvSpPr>
        <p:spPr>
          <a:xfrm>
            <a:off x="0" y="1930942"/>
            <a:ext cx="8339137" cy="6001643"/>
          </a:xfrm>
          <a:prstGeom prst="rect">
            <a:avLst/>
          </a:prstGeom>
        </p:spPr>
        <p:txBody>
          <a:bodyPr wrap="square">
            <a:spAutoFit/>
          </a:bodyPr>
          <a:lstStyle/>
          <a:p>
            <a:pPr marL="457200" indent="-457200">
              <a:buFont typeface="Arial" panose="020B0604020202020204" pitchFamily="34" charset="0"/>
              <a:buChar char="•"/>
              <a:defRPr/>
            </a:pPr>
            <a:r>
              <a:rPr lang="ru-RU" altLang="es-ES" sz="3200" dirty="0">
                <a:latin typeface="Arial Rounded MT Bold" panose="020F0704030504030204" pitchFamily="34" charset="0"/>
              </a:rPr>
              <a:t>Културно наследство и одржлив економски раст</a:t>
            </a:r>
            <a:endParaRPr lang="en-US" altLang="es-ES" sz="3200" dirty="0">
              <a:latin typeface="Arial Rounded MT Bold" panose="020F0704030504030204" pitchFamily="34" charset="0"/>
            </a:endParaRPr>
          </a:p>
          <a:p>
            <a:pPr marL="914400" lvl="1" indent="-457200">
              <a:buFont typeface="Arial Rounded MT Bold" panose="020F0704030504030204" pitchFamily="34" charset="0"/>
              <a:buChar char="–"/>
              <a:defRPr/>
            </a:pPr>
            <a:r>
              <a:rPr lang="ru-RU" altLang="es-ES" sz="2800" dirty="0">
                <a:latin typeface="Arial Rounded MT Bold" panose="020F0704030504030204" pitchFamily="34" charset="0"/>
              </a:rPr>
              <a:t>Зачувувањето на CH може да се гледа како бариера за економскиот развој, но голем број истражувања ја покажаа позитивната врска помеѓу зачувувањето CH и економскиот развој: не само туризмот, туку и ревитализација на историските центри на градот</a:t>
            </a:r>
            <a:endParaRPr lang="en-US" altLang="es-ES" sz="2800" dirty="0">
              <a:latin typeface="Arial Rounded MT Bold" panose="020F0704030504030204" pitchFamily="34" charset="0"/>
            </a:endParaRPr>
          </a:p>
          <a:p>
            <a:pPr lvl="1">
              <a:defRPr/>
            </a:pPr>
            <a:endParaRPr lang="en-US" sz="2800" dirty="0">
              <a:latin typeface="Arial Rounded MT Bold" panose="020F0704030504030204" pitchFamily="34" charset="0"/>
            </a:endParaRPr>
          </a:p>
          <a:p>
            <a:pPr marL="457200" indent="-457200">
              <a:buFont typeface="Arial" panose="020B0604020202020204" pitchFamily="34" charset="0"/>
              <a:buChar char="•"/>
              <a:defRPr/>
            </a:pPr>
            <a:endParaRPr lang="en-US" altLang="es-ES" sz="3200" dirty="0">
              <a:latin typeface="Arial Rounded MT Bold" panose="020F0704030504030204" pitchFamily="34" charset="0"/>
            </a:endParaRPr>
          </a:p>
          <a:p>
            <a:pPr marL="457200" indent="-457200">
              <a:buFont typeface="Arial" panose="020B0604020202020204" pitchFamily="34" charset="0"/>
              <a:buChar char="•"/>
              <a:defRPr/>
            </a:pPr>
            <a:endParaRPr lang="en-US" altLang="es-ES" sz="3200" dirty="0">
              <a:latin typeface="Arial Rounded MT Bold" panose="020F0704030504030204" pitchFamily="34" charset="0"/>
            </a:endParaRPr>
          </a:p>
          <a:p>
            <a:pPr marL="457200" indent="-457200">
              <a:buFont typeface="Arial" panose="020B0604020202020204" pitchFamily="34" charset="0"/>
              <a:buChar char="•"/>
              <a:defRPr/>
            </a:pPr>
            <a:endParaRPr lang="en-GB" altLang="es-ES" sz="3200" dirty="0">
              <a:latin typeface="Arial Rounded MT Bold" panose="020F0704030504030204" pitchFamily="34" charset="0"/>
            </a:endParaRPr>
          </a:p>
        </p:txBody>
      </p:sp>
      <p:pic>
        <p:nvPicPr>
          <p:cNvPr id="4" name="Imagen 3" descr="Imagen que contiene carretera, lugar&#10;&#10;Descripción generada automáticamente">
            <a:extLst>
              <a:ext uri="{FF2B5EF4-FFF2-40B4-BE49-F238E27FC236}">
                <a16:creationId xmlns:a16="http://schemas.microsoft.com/office/drawing/2014/main" id="{978B433C-03AF-46BD-B33E-84744C5D62B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flipH="1">
            <a:off x="9353869" y="179719"/>
            <a:ext cx="2668406" cy="1520992"/>
          </a:xfrm>
          <a:prstGeom prst="rect">
            <a:avLst/>
          </a:prstGeom>
        </p:spPr>
      </p:pic>
      <p:pic>
        <p:nvPicPr>
          <p:cNvPr id="7" name="Imagen 6" descr="Imagen que contiene edificio, exterior, calle, ciudad&#10;&#10;Descripción generada automáticamente">
            <a:extLst>
              <a:ext uri="{FF2B5EF4-FFF2-40B4-BE49-F238E27FC236}">
                <a16:creationId xmlns:a16="http://schemas.microsoft.com/office/drawing/2014/main" id="{462401C3-D0A3-4E70-BBEE-21DF58FF5FC0}"/>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339137" y="1774825"/>
            <a:ext cx="1773841" cy="2365121"/>
          </a:xfrm>
          <a:prstGeom prst="rect">
            <a:avLst/>
          </a:prstGeom>
        </p:spPr>
      </p:pic>
      <p:pic>
        <p:nvPicPr>
          <p:cNvPr id="10" name="Imagen 9" descr="Un edificio de piedra&#10;&#10;Descripción generada automáticamente">
            <a:extLst>
              <a:ext uri="{FF2B5EF4-FFF2-40B4-BE49-F238E27FC236}">
                <a16:creationId xmlns:a16="http://schemas.microsoft.com/office/drawing/2014/main" id="{BD2B5B25-76C2-49FB-B641-E6DD06C1EBF3}"/>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0248433" y="3552356"/>
            <a:ext cx="1773842" cy="2365429"/>
          </a:xfrm>
          <a:prstGeom prst="rect">
            <a:avLst/>
          </a:prstGeom>
        </p:spPr>
      </p:pic>
    </p:spTree>
    <p:extLst>
      <p:ext uri="{BB962C8B-B14F-4D97-AF65-F5344CB8AC3E}">
        <p14:creationId xmlns:p14="http://schemas.microsoft.com/office/powerpoint/2010/main" val="3955868661"/>
      </p:ext>
    </p:extLst>
  </p:cSld>
  <p:clrMapOvr>
    <a:masterClrMapping/>
  </p:clrMapOvr>
  <p:transition advClick="0"/>
</p:sld>
</file>

<file path=ppt/theme/theme1.xml><?xml version="1.0" encoding="utf-8"?>
<a:theme xmlns:a="http://schemas.openxmlformats.org/drawingml/2006/main" name="Office Theme">
  <a:themeElements>
    <a:clrScheme name="ZColor Modern">
      <a:dk1>
        <a:srgbClr val="000000"/>
      </a:dk1>
      <a:lt1>
        <a:srgbClr val="FFFFFF"/>
      </a:lt1>
      <a:dk2>
        <a:srgbClr val="414141"/>
      </a:dk2>
      <a:lt2>
        <a:srgbClr val="E7E6E6"/>
      </a:lt2>
      <a:accent1>
        <a:srgbClr val="69AFDC"/>
      </a:accent1>
      <a:accent2>
        <a:srgbClr val="69C8C3"/>
      </a:accent2>
      <a:accent3>
        <a:srgbClr val="EB6469"/>
      </a:accent3>
      <a:accent4>
        <a:srgbClr val="FFC346"/>
      </a:accent4>
      <a:accent5>
        <a:srgbClr val="C86EAA"/>
      </a:accent5>
      <a:accent6>
        <a:srgbClr val="96C855"/>
      </a:accent6>
      <a:hlink>
        <a:srgbClr val="0563C1"/>
      </a:hlink>
      <a:folHlink>
        <a:srgbClr val="954F72"/>
      </a:folHlink>
    </a:clrScheme>
    <a:fontScheme name="Custom 9">
      <a:majorFont>
        <a:latin typeface="Raleway"/>
        <a:ea typeface=""/>
        <a:cs typeface=""/>
      </a:majorFont>
      <a:minorFont>
        <a:latin typeface="Raleway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ZColor Modern">
    <a:dk1>
      <a:srgbClr val="000000"/>
    </a:dk1>
    <a:lt1>
      <a:srgbClr val="FFFFFF"/>
    </a:lt1>
    <a:dk2>
      <a:srgbClr val="414141"/>
    </a:dk2>
    <a:lt2>
      <a:srgbClr val="E7E6E6"/>
    </a:lt2>
    <a:accent1>
      <a:srgbClr val="69AFDC"/>
    </a:accent1>
    <a:accent2>
      <a:srgbClr val="69C8C3"/>
    </a:accent2>
    <a:accent3>
      <a:srgbClr val="EB6469"/>
    </a:accent3>
    <a:accent4>
      <a:srgbClr val="FFC346"/>
    </a:accent4>
    <a:accent5>
      <a:srgbClr val="C86EAA"/>
    </a:accent5>
    <a:accent6>
      <a:srgbClr val="96C855"/>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1211</TotalTime>
  <Words>809</Words>
  <Application>Microsoft Office PowerPoint</Application>
  <PresentationFormat>Widescreen</PresentationFormat>
  <Paragraphs>81</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Arial Nova</vt:lpstr>
      <vt:lpstr>Arial Rounded MT Bold</vt:lpstr>
      <vt:lpstr>Calibri</vt:lpstr>
      <vt:lpstr>Raleway</vt:lpstr>
      <vt:lpstr>Raleway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GraphicBulb</dc:creator>
  <cp:lastModifiedBy>Filip Serafimovic</cp:lastModifiedBy>
  <cp:revision>76</cp:revision>
  <dcterms:created xsi:type="dcterms:W3CDTF">2018-07-20T01:47:35Z</dcterms:created>
  <dcterms:modified xsi:type="dcterms:W3CDTF">2021-01-12T13:55:53Z</dcterms:modified>
</cp:coreProperties>
</file>